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5"/>
  </p:notesMasterIdLst>
  <p:handoutMasterIdLst>
    <p:handoutMasterId r:id="rId26"/>
  </p:handoutMasterIdLst>
  <p:sldIdLst>
    <p:sldId id="256" r:id="rId2"/>
    <p:sldId id="283" r:id="rId3"/>
    <p:sldId id="284" r:id="rId4"/>
    <p:sldId id="257" r:id="rId5"/>
    <p:sldId id="266" r:id="rId6"/>
    <p:sldId id="276" r:id="rId7"/>
    <p:sldId id="277" r:id="rId8"/>
    <p:sldId id="267" r:id="rId9"/>
    <p:sldId id="278" r:id="rId10"/>
    <p:sldId id="273" r:id="rId11"/>
    <p:sldId id="274" r:id="rId12"/>
    <p:sldId id="275" r:id="rId13"/>
    <p:sldId id="281" r:id="rId14"/>
    <p:sldId id="282" r:id="rId15"/>
    <p:sldId id="268" r:id="rId16"/>
    <p:sldId id="280" r:id="rId17"/>
    <p:sldId id="265" r:id="rId18"/>
    <p:sldId id="271" r:id="rId19"/>
    <p:sldId id="272" r:id="rId20"/>
    <p:sldId id="285" r:id="rId21"/>
    <p:sldId id="287" r:id="rId22"/>
    <p:sldId id="286" r:id="rId23"/>
    <p:sldId id="288" r:id="rId2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99" d="100"/>
          <a:sy n="99" d="100"/>
        </p:scale>
        <p:origin x="-234" y="-102"/>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772BD5F1-4678-4B7A-9AF4-908E4FA723E7}" type="datetimeFigureOut">
              <a:rPr lang="en-GB" smtClean="0"/>
              <a:pPr/>
              <a:t>24/06/2019</a:t>
            </a:fld>
            <a:endParaRPr lang="en-GB"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5D65DA15-09FD-4613-AB38-6E7E17F57469}" type="slidenum">
              <a:rPr lang="en-GB" smtClean="0"/>
              <a:pPr/>
              <a:t>‹#›</a:t>
            </a:fld>
            <a:endParaRPr lang="en-GB" dirty="0"/>
          </a:p>
        </p:txBody>
      </p:sp>
    </p:spTree>
    <p:extLst>
      <p:ext uri="{BB962C8B-B14F-4D97-AF65-F5344CB8AC3E}">
        <p14:creationId xmlns:p14="http://schemas.microsoft.com/office/powerpoint/2010/main" val="158134384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1DF4DD0-5324-454F-A0CE-FAA4B0E6D201}" type="datetimeFigureOut">
              <a:rPr lang="en-GB" smtClean="0"/>
              <a:pPr/>
              <a:t>24/06/2019</a:t>
            </a:fld>
            <a:endParaRPr lang="en-GB"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40E1B14-2777-433E-9294-ABA761EB5A67}" type="slidenum">
              <a:rPr lang="en-GB" smtClean="0"/>
              <a:pPr/>
              <a:t>‹#›</a:t>
            </a:fld>
            <a:endParaRPr lang="en-GB" dirty="0"/>
          </a:p>
        </p:txBody>
      </p:sp>
    </p:spTree>
    <p:extLst>
      <p:ext uri="{BB962C8B-B14F-4D97-AF65-F5344CB8AC3E}">
        <p14:creationId xmlns:p14="http://schemas.microsoft.com/office/powerpoint/2010/main" val="146124308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s://www.google.com/url?sa=i&amp;source=images&amp;cd=&amp;cad=rja&amp;uact=8&amp;ved=2ahUKEwiVy7SmzsPiAhWSzIUKHaZ4AQ0QjB16BAgBEAQ&amp;url=https://globalgoals.scot/&amp;psig=AOvVaw1xR2jEsGDZxOGnKGOvl4We&amp;ust=1559317898332872" TargetMode="External"/><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0" u="sng" kern="1200" dirty="0" err="1" smtClean="0">
                <a:solidFill>
                  <a:schemeClr val="tx1"/>
                </a:solidFill>
                <a:effectLst/>
                <a:latin typeface="+mn-lt"/>
                <a:ea typeface="+mn-ea"/>
                <a:cs typeface="+mn-cs"/>
                <a:hlinkClick r:id="rId3"/>
              </a:rPr>
              <a:t>globalgoals.scot</a:t>
            </a:r>
            <a:endParaRPr lang="en-GB" dirty="0"/>
          </a:p>
        </p:txBody>
      </p:sp>
      <p:sp>
        <p:nvSpPr>
          <p:cNvPr id="4" name="Slide Number Placeholder 3"/>
          <p:cNvSpPr>
            <a:spLocks noGrp="1"/>
          </p:cNvSpPr>
          <p:nvPr>
            <p:ph type="sldNum" sz="quarter" idx="10"/>
          </p:nvPr>
        </p:nvSpPr>
        <p:spPr/>
        <p:txBody>
          <a:bodyPr/>
          <a:lstStyle/>
          <a:p>
            <a:fld id="{640E1B14-2777-433E-9294-ABA761EB5A67}" type="slidenum">
              <a:rPr lang="en-GB" smtClean="0"/>
              <a:pPr/>
              <a:t>2</a:t>
            </a:fld>
            <a:endParaRPr lang="en-GB"/>
          </a:p>
        </p:txBody>
      </p:sp>
    </p:spTree>
    <p:extLst>
      <p:ext uri="{BB962C8B-B14F-4D97-AF65-F5344CB8AC3E}">
        <p14:creationId xmlns:p14="http://schemas.microsoft.com/office/powerpoint/2010/main" val="254228979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sz="1200" b="0" i="0" u="none" strike="noStrike" kern="1200" baseline="0" dirty="0" smtClean="0">
              <a:solidFill>
                <a:schemeClr val="tx1"/>
              </a:solidFill>
              <a:latin typeface="+mn-lt"/>
              <a:ea typeface="+mn-ea"/>
              <a:cs typeface="+mn-cs"/>
            </a:endParaRPr>
          </a:p>
          <a:p>
            <a:r>
              <a:rPr lang="en-GB" sz="1200" b="0" i="0" u="none" strike="noStrike" kern="1200" baseline="0" dirty="0" smtClean="0">
                <a:solidFill>
                  <a:schemeClr val="tx1"/>
                </a:solidFill>
                <a:latin typeface="+mn-lt"/>
                <a:ea typeface="+mn-ea"/>
                <a:cs typeface="+mn-cs"/>
              </a:rPr>
              <a:t>Students know that migration is a continual process, which takes place locally, nationally and internationally. </a:t>
            </a:r>
          </a:p>
          <a:p>
            <a:r>
              <a:rPr lang="en-GB" sz="1200" b="0" i="0" u="none" strike="noStrike" kern="1200" baseline="0" dirty="0" smtClean="0">
                <a:solidFill>
                  <a:schemeClr val="tx1"/>
                </a:solidFill>
                <a:latin typeface="+mn-lt"/>
                <a:ea typeface="+mn-ea"/>
                <a:cs typeface="+mn-cs"/>
              </a:rPr>
              <a:t>	</a:t>
            </a:r>
          </a:p>
          <a:p>
            <a:endParaRPr lang="en-GB" dirty="0"/>
          </a:p>
        </p:txBody>
      </p:sp>
      <p:sp>
        <p:nvSpPr>
          <p:cNvPr id="4" name="Slide Number Placeholder 3"/>
          <p:cNvSpPr>
            <a:spLocks noGrp="1"/>
          </p:cNvSpPr>
          <p:nvPr>
            <p:ph type="sldNum" sz="quarter" idx="10"/>
          </p:nvPr>
        </p:nvSpPr>
        <p:spPr/>
        <p:txBody>
          <a:bodyPr/>
          <a:lstStyle/>
          <a:p>
            <a:fld id="{640E1B14-2777-433E-9294-ABA761EB5A67}" type="slidenum">
              <a:rPr lang="en-GB" smtClean="0"/>
              <a:pPr/>
              <a:t>3</a:t>
            </a:fld>
            <a:endParaRPr lang="en-GB" dirty="0"/>
          </a:p>
        </p:txBody>
      </p:sp>
    </p:spTree>
    <p:extLst>
      <p:ext uri="{BB962C8B-B14F-4D97-AF65-F5344CB8AC3E}">
        <p14:creationId xmlns:p14="http://schemas.microsoft.com/office/powerpoint/2010/main" val="202533345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342900" lvl="0" indent="-342900">
              <a:buFont typeface="+mj-lt"/>
              <a:buAutoNum type="arabicPeriod"/>
            </a:pPr>
            <a:r>
              <a:rPr lang="en-GB" b="1" dirty="0" smtClean="0">
                <a:solidFill>
                  <a:srgbClr val="0070C0"/>
                </a:solidFill>
              </a:rPr>
              <a:t>Sort them into a Diamond 9 shape</a:t>
            </a:r>
          </a:p>
          <a:p>
            <a:pPr marL="342900" lvl="0" indent="-342900">
              <a:buFont typeface="+mj-lt"/>
              <a:buAutoNum type="arabicPeriod"/>
            </a:pPr>
            <a:r>
              <a:rPr lang="en-GB" b="1" dirty="0" smtClean="0">
                <a:solidFill>
                  <a:srgbClr val="0070C0"/>
                </a:solidFill>
              </a:rPr>
              <a:t>Which aspects are </a:t>
            </a:r>
            <a:r>
              <a:rPr lang="en-GB" b="1" dirty="0" smtClean="0">
                <a:solidFill>
                  <a:schemeClr val="accent1">
                    <a:lumMod val="50000"/>
                  </a:schemeClr>
                </a:solidFill>
              </a:rPr>
              <a:t>the most important,</a:t>
            </a:r>
            <a:r>
              <a:rPr lang="en-GB" b="1" dirty="0" smtClean="0">
                <a:solidFill>
                  <a:srgbClr val="0070C0"/>
                </a:solidFill>
              </a:rPr>
              <a:t> do you think? </a:t>
            </a:r>
          </a:p>
          <a:p>
            <a:pPr marL="342900" lvl="0" indent="-342900">
              <a:buFont typeface="+mj-lt"/>
              <a:buAutoNum type="arabicPeriod"/>
            </a:pPr>
            <a:r>
              <a:rPr lang="en-GB" b="1" dirty="0" smtClean="0">
                <a:solidFill>
                  <a:srgbClr val="0070C0"/>
                </a:solidFill>
              </a:rPr>
              <a:t>Why are they more important?</a:t>
            </a:r>
            <a:endParaRPr lang="en-GB" dirty="0"/>
          </a:p>
        </p:txBody>
      </p:sp>
      <p:sp>
        <p:nvSpPr>
          <p:cNvPr id="4" name="Slide Number Placeholder 3"/>
          <p:cNvSpPr>
            <a:spLocks noGrp="1"/>
          </p:cNvSpPr>
          <p:nvPr>
            <p:ph type="sldNum" sz="quarter" idx="10"/>
          </p:nvPr>
        </p:nvSpPr>
        <p:spPr/>
        <p:txBody>
          <a:bodyPr/>
          <a:lstStyle/>
          <a:p>
            <a:fld id="{640E1B14-2777-433E-9294-ABA761EB5A67}" type="slidenum">
              <a:rPr lang="en-GB" smtClean="0"/>
              <a:pPr/>
              <a:t>8</a:t>
            </a:fld>
            <a:endParaRPr lang="en-GB"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0" kern="1200" dirty="0" smtClean="0">
                <a:solidFill>
                  <a:schemeClr val="tx1"/>
                </a:solidFill>
                <a:effectLst/>
                <a:latin typeface="+mn-lt"/>
                <a:ea typeface="+mn-ea"/>
                <a:cs typeface="+mn-cs"/>
              </a:rPr>
              <a:t>UNHCR / S. Rich / April 2013</a:t>
            </a:r>
            <a:endParaRPr lang="en-GB" dirty="0"/>
          </a:p>
        </p:txBody>
      </p:sp>
      <p:sp>
        <p:nvSpPr>
          <p:cNvPr id="4" name="Slide Number Placeholder 3"/>
          <p:cNvSpPr>
            <a:spLocks noGrp="1"/>
          </p:cNvSpPr>
          <p:nvPr>
            <p:ph type="sldNum" sz="quarter" idx="10"/>
          </p:nvPr>
        </p:nvSpPr>
        <p:spPr/>
        <p:txBody>
          <a:bodyPr/>
          <a:lstStyle/>
          <a:p>
            <a:fld id="{640E1B14-2777-433E-9294-ABA761EB5A67}" type="slidenum">
              <a:rPr lang="en-GB" smtClean="0"/>
              <a:pPr/>
              <a:t>13</a:t>
            </a:fld>
            <a:endParaRPr lang="en-GB" dirty="0"/>
          </a:p>
        </p:txBody>
      </p:sp>
    </p:spTree>
    <p:extLst>
      <p:ext uri="{BB962C8B-B14F-4D97-AF65-F5344CB8AC3E}">
        <p14:creationId xmlns:p14="http://schemas.microsoft.com/office/powerpoint/2010/main" val="34403953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dirty="0" smtClean="0"/>
              <a:t>UNHCR / Jared J. Kohler / September 2013</a:t>
            </a:r>
          </a:p>
          <a:p>
            <a:endParaRPr lang="en-GB" dirty="0"/>
          </a:p>
        </p:txBody>
      </p:sp>
      <p:sp>
        <p:nvSpPr>
          <p:cNvPr id="4" name="Slide Number Placeholder 3"/>
          <p:cNvSpPr>
            <a:spLocks noGrp="1"/>
          </p:cNvSpPr>
          <p:nvPr>
            <p:ph type="sldNum" sz="quarter" idx="10"/>
          </p:nvPr>
        </p:nvSpPr>
        <p:spPr/>
        <p:txBody>
          <a:bodyPr/>
          <a:lstStyle/>
          <a:p>
            <a:fld id="{640E1B14-2777-433E-9294-ABA761EB5A67}" type="slidenum">
              <a:rPr lang="en-GB" smtClean="0"/>
              <a:pPr/>
              <a:t>14</a:t>
            </a:fld>
            <a:endParaRPr lang="en-GB" dirty="0"/>
          </a:p>
        </p:txBody>
      </p:sp>
    </p:spTree>
    <p:extLst>
      <p:ext uri="{BB962C8B-B14F-4D97-AF65-F5344CB8AC3E}">
        <p14:creationId xmlns:p14="http://schemas.microsoft.com/office/powerpoint/2010/main" val="316580817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0"/>
        <p:cNvGrpSpPr/>
        <p:nvPr/>
      </p:nvGrpSpPr>
      <p:grpSpPr>
        <a:xfrm>
          <a:off x="0" y="0"/>
          <a:ext cx="0" cy="0"/>
          <a:chOff x="0" y="0"/>
          <a:chExt cx="0" cy="0"/>
        </a:xfrm>
      </p:grpSpPr>
      <p:sp>
        <p:nvSpPr>
          <p:cNvPr id="221" name="Google Shape;221;g590419a5a1_0_0:notes"/>
          <p:cNvSpPr>
            <a:spLocks noGrp="1" noRot="1" noChangeAspect="1"/>
          </p:cNvSpPr>
          <p:nvPr>
            <p:ph type="sldImg" idx="2"/>
          </p:nvPr>
        </p:nvSpPr>
        <p:spPr>
          <a:xfrm>
            <a:off x="1154113" y="585788"/>
            <a:ext cx="3913187" cy="29337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22" name="Google Shape;222;g590419a5a1_0_0:notes"/>
          <p:cNvSpPr txBox="1">
            <a:spLocks noGrp="1"/>
          </p:cNvSpPr>
          <p:nvPr>
            <p:ph type="body" idx="1"/>
          </p:nvPr>
        </p:nvSpPr>
        <p:spPr>
          <a:xfrm>
            <a:off x="622145" y="3714623"/>
            <a:ext cx="4977300" cy="3519000"/>
          </a:xfrm>
          <a:prstGeom prst="rect">
            <a:avLst/>
          </a:prstGeom>
          <a:noFill/>
          <a:ln>
            <a:noFill/>
          </a:ln>
        </p:spPr>
        <p:txBody>
          <a:bodyPr spcFirstLastPara="1" wrap="square" lIns="80150" tIns="80150" rIns="80150" bIns="80150"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14995271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1"/>
        <p:cNvGrpSpPr/>
        <p:nvPr/>
      </p:nvGrpSpPr>
      <p:grpSpPr>
        <a:xfrm>
          <a:off x="0" y="0"/>
          <a:ext cx="0" cy="0"/>
          <a:chOff x="0" y="0"/>
          <a:chExt cx="0" cy="0"/>
        </a:xfrm>
      </p:grpSpPr>
      <p:sp>
        <p:nvSpPr>
          <p:cNvPr id="232" name="Google Shape;232;p20:notes"/>
          <p:cNvSpPr>
            <a:spLocks noGrp="1" noRot="1" noChangeAspect="1"/>
          </p:cNvSpPr>
          <p:nvPr>
            <p:ph type="sldImg" idx="2"/>
          </p:nvPr>
        </p:nvSpPr>
        <p:spPr>
          <a:xfrm>
            <a:off x="1155700" y="585788"/>
            <a:ext cx="3911600" cy="29337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33" name="Google Shape;233;p20:notes"/>
          <p:cNvSpPr txBox="1">
            <a:spLocks noGrp="1"/>
          </p:cNvSpPr>
          <p:nvPr>
            <p:ph type="body" idx="1"/>
          </p:nvPr>
        </p:nvSpPr>
        <p:spPr>
          <a:xfrm>
            <a:off x="622145" y="3714623"/>
            <a:ext cx="4977163" cy="3519116"/>
          </a:xfrm>
          <a:prstGeom prst="rect">
            <a:avLst/>
          </a:prstGeom>
          <a:noFill/>
          <a:ln>
            <a:noFill/>
          </a:ln>
        </p:spPr>
        <p:txBody>
          <a:bodyPr spcFirstLastPara="1" wrap="square" lIns="80150" tIns="80150" rIns="80150" bIns="80150"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9136708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6"/>
        <p:cNvGrpSpPr/>
        <p:nvPr/>
      </p:nvGrpSpPr>
      <p:grpSpPr>
        <a:xfrm>
          <a:off x="0" y="0"/>
          <a:ext cx="0" cy="0"/>
          <a:chOff x="0" y="0"/>
          <a:chExt cx="0" cy="0"/>
        </a:xfrm>
      </p:grpSpPr>
      <p:sp>
        <p:nvSpPr>
          <p:cNvPr id="257" name="Google Shape;257;p21:notes"/>
          <p:cNvSpPr>
            <a:spLocks noGrp="1" noRot="1" noChangeAspect="1"/>
          </p:cNvSpPr>
          <p:nvPr>
            <p:ph type="sldImg" idx="2"/>
          </p:nvPr>
        </p:nvSpPr>
        <p:spPr>
          <a:xfrm>
            <a:off x="1155700" y="585788"/>
            <a:ext cx="3911600" cy="29337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58" name="Google Shape;258;p21:notes"/>
          <p:cNvSpPr txBox="1">
            <a:spLocks noGrp="1"/>
          </p:cNvSpPr>
          <p:nvPr>
            <p:ph type="body" idx="1"/>
          </p:nvPr>
        </p:nvSpPr>
        <p:spPr>
          <a:xfrm>
            <a:off x="622145" y="3714623"/>
            <a:ext cx="4977163" cy="3519116"/>
          </a:xfrm>
          <a:prstGeom prst="rect">
            <a:avLst/>
          </a:prstGeom>
          <a:noFill/>
          <a:ln>
            <a:noFill/>
          </a:ln>
        </p:spPr>
        <p:txBody>
          <a:bodyPr spcFirstLastPara="1" wrap="square" lIns="80150" tIns="80150" rIns="80150" bIns="80150" anchor="t" anchorCtr="0">
            <a:noAutofit/>
          </a:bodyPr>
          <a:lstStyle/>
          <a:p>
            <a:pPr marL="0" lvl="0" indent="0" algn="l" rtl="0">
              <a:spcBef>
                <a:spcPts val="0"/>
              </a:spcBef>
              <a:spcAft>
                <a:spcPts val="0"/>
              </a:spcAft>
              <a:buNone/>
            </a:pPr>
            <a:r>
              <a:rPr lang="en-GB" sz="1200" dirty="0" smtClean="0">
                <a:solidFill>
                  <a:schemeClr val="dk1"/>
                </a:solidFill>
                <a:latin typeface="Calibri"/>
                <a:ea typeface="Calibri"/>
                <a:cs typeface="Calibri"/>
                <a:sym typeface="Calibri"/>
              </a:rPr>
              <a:t>.</a:t>
            </a:r>
            <a:endParaRPr dirty="0"/>
          </a:p>
        </p:txBody>
      </p:sp>
    </p:spTree>
    <p:extLst>
      <p:ext uri="{BB962C8B-B14F-4D97-AF65-F5344CB8AC3E}">
        <p14:creationId xmlns:p14="http://schemas.microsoft.com/office/powerpoint/2010/main" val="109117678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6"/>
        <p:cNvGrpSpPr/>
        <p:nvPr/>
      </p:nvGrpSpPr>
      <p:grpSpPr>
        <a:xfrm>
          <a:off x="0" y="0"/>
          <a:ext cx="0" cy="0"/>
          <a:chOff x="0" y="0"/>
          <a:chExt cx="0" cy="0"/>
        </a:xfrm>
      </p:grpSpPr>
      <p:sp>
        <p:nvSpPr>
          <p:cNvPr id="257" name="Google Shape;257;p21:notes"/>
          <p:cNvSpPr>
            <a:spLocks noGrp="1" noRot="1" noChangeAspect="1"/>
          </p:cNvSpPr>
          <p:nvPr>
            <p:ph type="sldImg" idx="2"/>
          </p:nvPr>
        </p:nvSpPr>
        <p:spPr>
          <a:xfrm>
            <a:off x="1155700" y="585788"/>
            <a:ext cx="3911600" cy="29337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58" name="Google Shape;258;p21:notes"/>
          <p:cNvSpPr txBox="1">
            <a:spLocks noGrp="1"/>
          </p:cNvSpPr>
          <p:nvPr>
            <p:ph type="body" idx="1"/>
          </p:nvPr>
        </p:nvSpPr>
        <p:spPr>
          <a:xfrm>
            <a:off x="622145" y="3714623"/>
            <a:ext cx="4977163" cy="3519116"/>
          </a:xfrm>
          <a:prstGeom prst="rect">
            <a:avLst/>
          </a:prstGeom>
          <a:noFill/>
          <a:ln>
            <a:noFill/>
          </a:ln>
        </p:spPr>
        <p:txBody>
          <a:bodyPr spcFirstLastPara="1" wrap="square" lIns="80150" tIns="80150" rIns="80150" bIns="80150" anchor="t" anchorCtr="0">
            <a:noAutofit/>
          </a:bodyPr>
          <a:lstStyle/>
          <a:p>
            <a:pPr marL="0" lvl="0" indent="0" algn="l" rtl="0">
              <a:spcBef>
                <a:spcPts val="0"/>
              </a:spcBef>
              <a:spcAft>
                <a:spcPts val="0"/>
              </a:spcAft>
              <a:buNone/>
            </a:pPr>
            <a:r>
              <a:rPr lang="en-GB" sz="1200" dirty="0" smtClean="0">
                <a:solidFill>
                  <a:schemeClr val="dk1"/>
                </a:solidFill>
                <a:latin typeface="Calibri"/>
                <a:ea typeface="Calibri"/>
                <a:cs typeface="Calibri"/>
                <a:sym typeface="Calibri"/>
              </a:rPr>
              <a:t>.</a:t>
            </a:r>
            <a:endParaRPr dirty="0"/>
          </a:p>
        </p:txBody>
      </p:sp>
    </p:spTree>
    <p:extLst>
      <p:ext uri="{BB962C8B-B14F-4D97-AF65-F5344CB8AC3E}">
        <p14:creationId xmlns:p14="http://schemas.microsoft.com/office/powerpoint/2010/main" val="109117678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p>
            <a:fld id="{1BAE56EE-9549-45A0-BBA2-AEB39735062A}" type="datetimeFigureOut">
              <a:rPr lang="en-GB" smtClean="0"/>
              <a:pPr/>
              <a:t>24/06/2019</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F17328E5-24CB-4E61-9CBE-424E1B15B3F2}" type="slidenum">
              <a:rPr lang="en-GB" smtClean="0"/>
              <a:pPr/>
              <a:t>‹#›</a:t>
            </a:fld>
            <a:endParaRPr lang="en-GB" dirty="0"/>
          </a:p>
        </p:txBody>
      </p:sp>
    </p:spTree>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1BAE56EE-9549-45A0-BBA2-AEB39735062A}" type="datetimeFigureOut">
              <a:rPr lang="en-GB" smtClean="0"/>
              <a:pPr/>
              <a:t>24/06/2019</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F17328E5-24CB-4E61-9CBE-424E1B15B3F2}" type="slidenum">
              <a:rPr lang="en-GB" smtClean="0"/>
              <a:pPr/>
              <a:t>‹#›</a:t>
            </a:fld>
            <a:endParaRPr lang="en-GB" dirty="0"/>
          </a:p>
        </p:txBody>
      </p:sp>
    </p:spTree>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1BAE56EE-9549-45A0-BBA2-AEB39735062A}" type="datetimeFigureOut">
              <a:rPr lang="en-GB" smtClean="0"/>
              <a:pPr/>
              <a:t>24/06/2019</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F17328E5-24CB-4E61-9CBE-424E1B15B3F2}" type="slidenum">
              <a:rPr lang="en-GB" smtClean="0"/>
              <a:pPr/>
              <a:t>‹#›</a:t>
            </a:fld>
            <a:endParaRPr lang="en-GB" dirty="0"/>
          </a:p>
        </p:txBody>
      </p:sp>
    </p:spTree>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1BAE56EE-9549-45A0-BBA2-AEB39735062A}" type="datetimeFigureOut">
              <a:rPr lang="en-GB" smtClean="0"/>
              <a:pPr/>
              <a:t>24/06/2019</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F17328E5-24CB-4E61-9CBE-424E1B15B3F2}" type="slidenum">
              <a:rPr lang="en-GB" smtClean="0"/>
              <a:pPr/>
              <a:t>‹#›</a:t>
            </a:fld>
            <a:endParaRPr lang="en-GB" dirty="0"/>
          </a:p>
        </p:txBody>
      </p:sp>
    </p:spTree>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BAE56EE-9549-45A0-BBA2-AEB39735062A}" type="datetimeFigureOut">
              <a:rPr lang="en-GB" smtClean="0"/>
              <a:pPr/>
              <a:t>24/06/2019</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F17328E5-24CB-4E61-9CBE-424E1B15B3F2}" type="slidenum">
              <a:rPr lang="en-GB" smtClean="0"/>
              <a:pPr/>
              <a:t>‹#›</a:t>
            </a:fld>
            <a:endParaRPr lang="en-GB" dirty="0"/>
          </a:p>
        </p:txBody>
      </p:sp>
    </p:spTree>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fld id="{1BAE56EE-9549-45A0-BBA2-AEB39735062A}" type="datetimeFigureOut">
              <a:rPr lang="en-GB" smtClean="0"/>
              <a:pPr/>
              <a:t>24/06/2019</a:t>
            </a:fld>
            <a:endParaRPr lang="en-GB" dirty="0"/>
          </a:p>
        </p:txBody>
      </p:sp>
      <p:sp>
        <p:nvSpPr>
          <p:cNvPr id="6" name="Footer Placeholder 5"/>
          <p:cNvSpPr>
            <a:spLocks noGrp="1"/>
          </p:cNvSpPr>
          <p:nvPr>
            <p:ph type="ftr" sz="quarter" idx="11"/>
          </p:nvPr>
        </p:nvSpPr>
        <p:spPr/>
        <p:txBody>
          <a:bodyPr/>
          <a:lstStyle/>
          <a:p>
            <a:endParaRPr lang="en-GB" dirty="0"/>
          </a:p>
        </p:txBody>
      </p:sp>
      <p:sp>
        <p:nvSpPr>
          <p:cNvPr id="7" name="Slide Number Placeholder 6"/>
          <p:cNvSpPr>
            <a:spLocks noGrp="1"/>
          </p:cNvSpPr>
          <p:nvPr>
            <p:ph type="sldNum" sz="quarter" idx="12"/>
          </p:nvPr>
        </p:nvSpPr>
        <p:spPr/>
        <p:txBody>
          <a:bodyPr/>
          <a:lstStyle/>
          <a:p>
            <a:fld id="{F17328E5-24CB-4E61-9CBE-424E1B15B3F2}" type="slidenum">
              <a:rPr lang="en-GB" smtClean="0"/>
              <a:pPr/>
              <a:t>‹#›</a:t>
            </a:fld>
            <a:endParaRPr lang="en-GB" dirty="0"/>
          </a:p>
        </p:txBody>
      </p:sp>
    </p:spTree>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fld id="{1BAE56EE-9549-45A0-BBA2-AEB39735062A}" type="datetimeFigureOut">
              <a:rPr lang="en-GB" smtClean="0"/>
              <a:pPr/>
              <a:t>24/06/2019</a:t>
            </a:fld>
            <a:endParaRPr lang="en-GB" dirty="0"/>
          </a:p>
        </p:txBody>
      </p:sp>
      <p:sp>
        <p:nvSpPr>
          <p:cNvPr id="8" name="Footer Placeholder 7"/>
          <p:cNvSpPr>
            <a:spLocks noGrp="1"/>
          </p:cNvSpPr>
          <p:nvPr>
            <p:ph type="ftr" sz="quarter" idx="11"/>
          </p:nvPr>
        </p:nvSpPr>
        <p:spPr/>
        <p:txBody>
          <a:bodyPr/>
          <a:lstStyle/>
          <a:p>
            <a:endParaRPr lang="en-GB" dirty="0"/>
          </a:p>
        </p:txBody>
      </p:sp>
      <p:sp>
        <p:nvSpPr>
          <p:cNvPr id="9" name="Slide Number Placeholder 8"/>
          <p:cNvSpPr>
            <a:spLocks noGrp="1"/>
          </p:cNvSpPr>
          <p:nvPr>
            <p:ph type="sldNum" sz="quarter" idx="12"/>
          </p:nvPr>
        </p:nvSpPr>
        <p:spPr/>
        <p:txBody>
          <a:bodyPr/>
          <a:lstStyle/>
          <a:p>
            <a:fld id="{F17328E5-24CB-4E61-9CBE-424E1B15B3F2}" type="slidenum">
              <a:rPr lang="en-GB" smtClean="0"/>
              <a:pPr/>
              <a:t>‹#›</a:t>
            </a:fld>
            <a:endParaRPr lang="en-GB" dirty="0"/>
          </a:p>
        </p:txBody>
      </p:sp>
    </p:spTree>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fld id="{1BAE56EE-9549-45A0-BBA2-AEB39735062A}" type="datetimeFigureOut">
              <a:rPr lang="en-GB" smtClean="0"/>
              <a:pPr/>
              <a:t>24/06/2019</a:t>
            </a:fld>
            <a:endParaRPr lang="en-GB" dirty="0"/>
          </a:p>
        </p:txBody>
      </p:sp>
      <p:sp>
        <p:nvSpPr>
          <p:cNvPr id="4" name="Footer Placeholder 3"/>
          <p:cNvSpPr>
            <a:spLocks noGrp="1"/>
          </p:cNvSpPr>
          <p:nvPr>
            <p:ph type="ftr" sz="quarter" idx="11"/>
          </p:nvPr>
        </p:nvSpPr>
        <p:spPr/>
        <p:txBody>
          <a:bodyPr/>
          <a:lstStyle/>
          <a:p>
            <a:endParaRPr lang="en-GB" dirty="0"/>
          </a:p>
        </p:txBody>
      </p:sp>
      <p:sp>
        <p:nvSpPr>
          <p:cNvPr id="5" name="Slide Number Placeholder 4"/>
          <p:cNvSpPr>
            <a:spLocks noGrp="1"/>
          </p:cNvSpPr>
          <p:nvPr>
            <p:ph type="sldNum" sz="quarter" idx="12"/>
          </p:nvPr>
        </p:nvSpPr>
        <p:spPr/>
        <p:txBody>
          <a:bodyPr/>
          <a:lstStyle/>
          <a:p>
            <a:fld id="{F17328E5-24CB-4E61-9CBE-424E1B15B3F2}" type="slidenum">
              <a:rPr lang="en-GB" smtClean="0"/>
              <a:pPr/>
              <a:t>‹#›</a:t>
            </a:fld>
            <a:endParaRPr lang="en-GB" dirty="0"/>
          </a:p>
        </p:txBody>
      </p:sp>
    </p:spTree>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BAE56EE-9549-45A0-BBA2-AEB39735062A}" type="datetimeFigureOut">
              <a:rPr lang="en-GB" smtClean="0"/>
              <a:pPr/>
              <a:t>24/06/2019</a:t>
            </a:fld>
            <a:endParaRPr lang="en-GB" dirty="0"/>
          </a:p>
        </p:txBody>
      </p:sp>
      <p:sp>
        <p:nvSpPr>
          <p:cNvPr id="3" name="Footer Placeholder 2"/>
          <p:cNvSpPr>
            <a:spLocks noGrp="1"/>
          </p:cNvSpPr>
          <p:nvPr>
            <p:ph type="ftr" sz="quarter" idx="11"/>
          </p:nvPr>
        </p:nvSpPr>
        <p:spPr/>
        <p:txBody>
          <a:bodyPr/>
          <a:lstStyle/>
          <a:p>
            <a:endParaRPr lang="en-GB" dirty="0"/>
          </a:p>
        </p:txBody>
      </p:sp>
      <p:sp>
        <p:nvSpPr>
          <p:cNvPr id="4" name="Slide Number Placeholder 3"/>
          <p:cNvSpPr>
            <a:spLocks noGrp="1"/>
          </p:cNvSpPr>
          <p:nvPr>
            <p:ph type="sldNum" sz="quarter" idx="12"/>
          </p:nvPr>
        </p:nvSpPr>
        <p:spPr/>
        <p:txBody>
          <a:bodyPr/>
          <a:lstStyle/>
          <a:p>
            <a:fld id="{F17328E5-24CB-4E61-9CBE-424E1B15B3F2}" type="slidenum">
              <a:rPr lang="en-GB" smtClean="0"/>
              <a:pPr/>
              <a:t>‹#›</a:t>
            </a:fld>
            <a:endParaRPr lang="en-GB" dirty="0"/>
          </a:p>
        </p:txBody>
      </p:sp>
    </p:spTree>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BAE56EE-9549-45A0-BBA2-AEB39735062A}" type="datetimeFigureOut">
              <a:rPr lang="en-GB" smtClean="0"/>
              <a:pPr/>
              <a:t>24/06/2019</a:t>
            </a:fld>
            <a:endParaRPr lang="en-GB" dirty="0"/>
          </a:p>
        </p:txBody>
      </p:sp>
      <p:sp>
        <p:nvSpPr>
          <p:cNvPr id="6" name="Footer Placeholder 5"/>
          <p:cNvSpPr>
            <a:spLocks noGrp="1"/>
          </p:cNvSpPr>
          <p:nvPr>
            <p:ph type="ftr" sz="quarter" idx="11"/>
          </p:nvPr>
        </p:nvSpPr>
        <p:spPr/>
        <p:txBody>
          <a:bodyPr/>
          <a:lstStyle/>
          <a:p>
            <a:endParaRPr lang="en-GB" dirty="0"/>
          </a:p>
        </p:txBody>
      </p:sp>
      <p:sp>
        <p:nvSpPr>
          <p:cNvPr id="7" name="Slide Number Placeholder 6"/>
          <p:cNvSpPr>
            <a:spLocks noGrp="1"/>
          </p:cNvSpPr>
          <p:nvPr>
            <p:ph type="sldNum" sz="quarter" idx="12"/>
          </p:nvPr>
        </p:nvSpPr>
        <p:spPr/>
        <p:txBody>
          <a:bodyPr/>
          <a:lstStyle/>
          <a:p>
            <a:fld id="{F17328E5-24CB-4E61-9CBE-424E1B15B3F2}" type="slidenum">
              <a:rPr lang="en-GB" smtClean="0"/>
              <a:pPr/>
              <a:t>‹#›</a:t>
            </a:fld>
            <a:endParaRPr lang="en-GB" dirty="0"/>
          </a:p>
        </p:txBody>
      </p:sp>
    </p:spTree>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BAE56EE-9549-45A0-BBA2-AEB39735062A}" type="datetimeFigureOut">
              <a:rPr lang="en-GB" smtClean="0"/>
              <a:pPr/>
              <a:t>24/06/2019</a:t>
            </a:fld>
            <a:endParaRPr lang="en-GB" dirty="0"/>
          </a:p>
        </p:txBody>
      </p:sp>
      <p:sp>
        <p:nvSpPr>
          <p:cNvPr id="6" name="Footer Placeholder 5"/>
          <p:cNvSpPr>
            <a:spLocks noGrp="1"/>
          </p:cNvSpPr>
          <p:nvPr>
            <p:ph type="ftr" sz="quarter" idx="11"/>
          </p:nvPr>
        </p:nvSpPr>
        <p:spPr/>
        <p:txBody>
          <a:bodyPr/>
          <a:lstStyle/>
          <a:p>
            <a:endParaRPr lang="en-GB" dirty="0"/>
          </a:p>
        </p:txBody>
      </p:sp>
      <p:sp>
        <p:nvSpPr>
          <p:cNvPr id="7" name="Slide Number Placeholder 6"/>
          <p:cNvSpPr>
            <a:spLocks noGrp="1"/>
          </p:cNvSpPr>
          <p:nvPr>
            <p:ph type="sldNum" sz="quarter" idx="12"/>
          </p:nvPr>
        </p:nvSpPr>
        <p:spPr/>
        <p:txBody>
          <a:bodyPr/>
          <a:lstStyle/>
          <a:p>
            <a:fld id="{F17328E5-24CB-4E61-9CBE-424E1B15B3F2}" type="slidenum">
              <a:rPr lang="en-GB" smtClean="0"/>
              <a:pPr/>
              <a:t>‹#›</a:t>
            </a:fld>
            <a:endParaRPr lang="en-GB" dirty="0"/>
          </a:p>
        </p:txBody>
      </p:sp>
    </p:spTree>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BAE56EE-9549-45A0-BBA2-AEB39735062A}" type="datetimeFigureOut">
              <a:rPr lang="en-GB" smtClean="0"/>
              <a:pPr/>
              <a:t>24/06/2019</a:t>
            </a:fld>
            <a:endParaRPr lang="en-GB"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17328E5-24CB-4E61-9CBE-424E1B15B3F2}" type="slidenum">
              <a:rPr lang="en-GB" smtClean="0"/>
              <a:pPr/>
              <a:t>‹#›</a:t>
            </a:fld>
            <a:endParaRPr lang="en-GB"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fade/>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hyperlink" Target="http://www.unhcr.org/uk/stateless-people.html" TargetMode="External"/><Relationship Id="rId2" Type="http://schemas.openxmlformats.org/officeDocument/2006/relationships/image" Target="../media/image8.pn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hyperlink" Target="http://www.unhcr.org/ibelong" TargetMode="Externa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14.jpg"/></Relationships>
</file>

<file path=ppt/slides/_rels/slide21.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9.xml"/><Relationship Id="rId1" Type="http://schemas.openxmlformats.org/officeDocument/2006/relationships/slideLayout" Target="../slideLayouts/slideLayout1.xml"/><Relationship Id="rId5" Type="http://schemas.openxmlformats.org/officeDocument/2006/relationships/hyperlink" Target="http://www.unhcr.org/ibelong" TargetMode="External"/><Relationship Id="rId4" Type="http://schemas.openxmlformats.org/officeDocument/2006/relationships/hyperlink" Target="http://www.unhcr.org/uk/stateless-people.html" TargetMode="Externa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79512" y="188640"/>
            <a:ext cx="8856984" cy="6336704"/>
          </a:xfrm>
          <a:prstGeom prst="rect">
            <a:avLst/>
          </a:prstGeom>
          <a:solidFill>
            <a:schemeClr val="bg1"/>
          </a:solidFill>
          <a:ln cmpd="sng">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p:cNvSpPr>
            <a:spLocks noGrp="1"/>
          </p:cNvSpPr>
          <p:nvPr>
            <p:ph type="ctrTitle"/>
          </p:nvPr>
        </p:nvSpPr>
        <p:spPr/>
        <p:txBody>
          <a:bodyPr/>
          <a:lstStyle/>
          <a:p>
            <a:r>
              <a:rPr lang="en-GB" dirty="0" smtClean="0"/>
              <a:t>Asylum Seekers Lesson 5 </a:t>
            </a:r>
            <a:endParaRPr lang="en-GB" dirty="0"/>
          </a:p>
        </p:txBody>
      </p:sp>
      <p:sp>
        <p:nvSpPr>
          <p:cNvPr id="3" name="Subtitle 2"/>
          <p:cNvSpPr>
            <a:spLocks noGrp="1"/>
          </p:cNvSpPr>
          <p:nvPr>
            <p:ph type="subTitle" idx="1"/>
          </p:nvPr>
        </p:nvSpPr>
        <p:spPr/>
        <p:txBody>
          <a:bodyPr/>
          <a:lstStyle/>
          <a:p>
            <a:r>
              <a:rPr lang="en-GB" dirty="0" smtClean="0">
                <a:solidFill>
                  <a:schemeClr val="tx1"/>
                </a:solidFill>
              </a:rPr>
              <a:t>Statelessness</a:t>
            </a:r>
          </a:p>
          <a:p>
            <a:r>
              <a:rPr lang="en-GB" b="1" i="1" dirty="0"/>
              <a:t>Belonging Somewhere, Belonging to Nowhere</a:t>
            </a:r>
            <a:endParaRPr lang="en-GB" dirty="0"/>
          </a:p>
          <a:p>
            <a:endParaRPr lang="en-GB" dirty="0">
              <a:solidFill>
                <a:schemeClr val="tx1"/>
              </a:solidFill>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43808" y="764704"/>
            <a:ext cx="3223100" cy="12241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79512" y="188640"/>
            <a:ext cx="8856984" cy="6336704"/>
          </a:xfrm>
          <a:prstGeom prst="rect">
            <a:avLst/>
          </a:prstGeom>
          <a:solidFill>
            <a:schemeClr val="bg1"/>
          </a:solidFill>
          <a:ln cmpd="sng">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026" name="Picture 2" descr="Image result for uk birth certificate"/>
          <p:cNvPicPr>
            <a:picLocks noChangeAspect="1" noChangeArrowheads="1"/>
          </p:cNvPicPr>
          <p:nvPr/>
        </p:nvPicPr>
        <p:blipFill>
          <a:blip r:embed="rId2" cstate="print"/>
          <a:srcRect/>
          <a:stretch>
            <a:fillRect/>
          </a:stretch>
        </p:blipFill>
        <p:spPr bwMode="auto">
          <a:xfrm>
            <a:off x="755576" y="836712"/>
            <a:ext cx="7620000" cy="5476875"/>
          </a:xfrm>
          <a:prstGeom prst="rect">
            <a:avLst/>
          </a:prstGeom>
          <a:noFill/>
          <a:ln>
            <a:solidFill>
              <a:schemeClr val="bg1">
                <a:lumMod val="75000"/>
              </a:schemeClr>
            </a:solidFill>
          </a:ln>
        </p:spPr>
      </p:pic>
    </p:spTree>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79512" y="188640"/>
            <a:ext cx="8856984" cy="6336704"/>
          </a:xfrm>
          <a:prstGeom prst="rect">
            <a:avLst/>
          </a:prstGeom>
          <a:solidFill>
            <a:schemeClr val="bg1"/>
          </a:solidFill>
          <a:ln cmpd="sng">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p:cNvSpPr>
            <a:spLocks noGrp="1"/>
          </p:cNvSpPr>
          <p:nvPr>
            <p:ph type="title"/>
          </p:nvPr>
        </p:nvSpPr>
        <p:spPr/>
        <p:txBody>
          <a:bodyPr/>
          <a:lstStyle/>
          <a:p>
            <a:r>
              <a:rPr lang="en-GB" dirty="0" smtClean="0"/>
              <a:t>I Belong - UK</a:t>
            </a:r>
            <a:endParaRPr lang="en-GB" dirty="0"/>
          </a:p>
        </p:txBody>
      </p:sp>
      <p:sp>
        <p:nvSpPr>
          <p:cNvPr id="3" name="Content Placeholder 2"/>
          <p:cNvSpPr>
            <a:spLocks noGrp="1"/>
          </p:cNvSpPr>
          <p:nvPr>
            <p:ph idx="1"/>
          </p:nvPr>
        </p:nvSpPr>
        <p:spPr/>
        <p:txBody>
          <a:bodyPr>
            <a:normAutofit/>
          </a:bodyPr>
          <a:lstStyle/>
          <a:p>
            <a:pPr>
              <a:buNone/>
            </a:pPr>
            <a:r>
              <a:rPr lang="en-GB" b="1" dirty="0" smtClean="0"/>
              <a:t>A Birth Certificate in England and Wales</a:t>
            </a:r>
            <a:br>
              <a:rPr lang="en-GB" b="1" dirty="0" smtClean="0"/>
            </a:br>
            <a:endParaRPr lang="en-GB" b="1" dirty="0" smtClean="0"/>
          </a:p>
          <a:p>
            <a:pPr>
              <a:buNone/>
            </a:pPr>
            <a:r>
              <a:rPr lang="en-GB" dirty="0" smtClean="0"/>
              <a:t>A birth certificate is an official record of a birth. It did not exist until 1st July 1837, when civil registration began. </a:t>
            </a:r>
          </a:p>
          <a:p>
            <a:pPr>
              <a:buNone/>
            </a:pPr>
            <a:r>
              <a:rPr lang="en-GB" dirty="0" smtClean="0"/>
              <a:t>After 1875, parents are required to register a birth within six weeks, or face being fined for non-submission of this information.</a:t>
            </a:r>
          </a:p>
        </p:txBody>
      </p:sp>
    </p:spTree>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79512" y="188640"/>
            <a:ext cx="8856984" cy="6336704"/>
          </a:xfrm>
          <a:prstGeom prst="rect">
            <a:avLst/>
          </a:prstGeom>
          <a:solidFill>
            <a:schemeClr val="bg1"/>
          </a:solidFill>
          <a:ln cmpd="sng">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026" name="Picture 2"/>
          <p:cNvPicPr>
            <a:picLocks noChangeAspect="1" noChangeArrowheads="1"/>
          </p:cNvPicPr>
          <p:nvPr/>
        </p:nvPicPr>
        <p:blipFill>
          <a:blip r:embed="rId2" cstate="print"/>
          <a:srcRect r="48811"/>
          <a:stretch>
            <a:fillRect/>
          </a:stretch>
        </p:blipFill>
        <p:spPr bwMode="auto">
          <a:xfrm>
            <a:off x="5148064" y="1916832"/>
            <a:ext cx="3564904" cy="3915476"/>
          </a:xfrm>
          <a:prstGeom prst="rect">
            <a:avLst/>
          </a:prstGeom>
          <a:noFill/>
          <a:ln w="9525">
            <a:solidFill>
              <a:schemeClr val="bg1">
                <a:lumMod val="75000"/>
              </a:schemeClr>
            </a:solidFill>
            <a:miter lim="800000"/>
            <a:headEnd/>
            <a:tailEnd/>
          </a:ln>
        </p:spPr>
      </p:pic>
      <p:sp>
        <p:nvSpPr>
          <p:cNvPr id="3" name="Title 2"/>
          <p:cNvSpPr>
            <a:spLocks noGrp="1"/>
          </p:cNvSpPr>
          <p:nvPr>
            <p:ph type="title"/>
          </p:nvPr>
        </p:nvSpPr>
        <p:spPr/>
        <p:txBody>
          <a:bodyPr/>
          <a:lstStyle/>
          <a:p>
            <a:r>
              <a:rPr lang="en-GB" dirty="0" smtClean="0"/>
              <a:t>Statelessness</a:t>
            </a:r>
            <a:endParaRPr lang="en-GB" dirty="0"/>
          </a:p>
        </p:txBody>
      </p:sp>
      <p:sp>
        <p:nvSpPr>
          <p:cNvPr id="4" name="Content Placeholder 3"/>
          <p:cNvSpPr>
            <a:spLocks noGrp="1"/>
          </p:cNvSpPr>
          <p:nvPr>
            <p:ph sz="half" idx="1"/>
          </p:nvPr>
        </p:nvSpPr>
        <p:spPr>
          <a:xfrm>
            <a:off x="457200" y="1600200"/>
            <a:ext cx="4546848" cy="4925144"/>
          </a:xfrm>
        </p:spPr>
        <p:txBody>
          <a:bodyPr>
            <a:normAutofit fontScale="77500" lnSpcReduction="20000"/>
          </a:bodyPr>
          <a:lstStyle/>
          <a:p>
            <a:pPr>
              <a:buNone/>
            </a:pPr>
            <a:r>
              <a:rPr lang="en-GB" sz="3300" dirty="0" smtClean="0"/>
              <a:t>“A person who is not considered as a national by </a:t>
            </a:r>
            <a:r>
              <a:rPr lang="en-GB" sz="3300" b="1" dirty="0" smtClean="0"/>
              <a:t>any</a:t>
            </a:r>
            <a:r>
              <a:rPr lang="en-GB" sz="3300" dirty="0" smtClean="0"/>
              <a:t> State”</a:t>
            </a:r>
          </a:p>
          <a:p>
            <a:pPr>
              <a:buNone/>
            </a:pPr>
            <a:endParaRPr lang="en-GB" dirty="0" smtClean="0"/>
          </a:p>
          <a:p>
            <a:pPr>
              <a:buNone/>
            </a:pPr>
            <a:r>
              <a:rPr lang="en-GB" dirty="0" smtClean="0"/>
              <a:t>The effects of being born stateless are severe. In more than 30 countries, children need nationality documentation to receive medical care.</a:t>
            </a:r>
          </a:p>
          <a:p>
            <a:pPr>
              <a:buNone/>
            </a:pPr>
            <a:r>
              <a:rPr lang="en-GB" dirty="0" smtClean="0"/>
              <a:t>In at least 20 countries, stateless children cannot be legally vaccinated.</a:t>
            </a:r>
            <a:endParaRPr lang="en-GB" u="sng" dirty="0" smtClean="0">
              <a:hlinkClick r:id="rId3"/>
            </a:endParaRPr>
          </a:p>
          <a:p>
            <a:pPr>
              <a:buNone/>
            </a:pPr>
            <a:endParaRPr lang="en-GB" u="sng" dirty="0" smtClean="0">
              <a:hlinkClick r:id="rId3"/>
            </a:endParaRPr>
          </a:p>
          <a:p>
            <a:pPr>
              <a:buNone/>
            </a:pPr>
            <a:r>
              <a:rPr lang="en-GB" b="1" dirty="0" smtClean="0"/>
              <a:t>Video</a:t>
            </a:r>
            <a:endParaRPr lang="en-GB" b="1" dirty="0" smtClean="0">
              <a:hlinkClick r:id="rId3"/>
            </a:endParaRPr>
          </a:p>
          <a:p>
            <a:pPr>
              <a:buNone/>
            </a:pPr>
            <a:r>
              <a:rPr lang="en-GB" u="sng" dirty="0" smtClean="0">
                <a:hlinkClick r:id="rId3"/>
              </a:rPr>
              <a:t>http://www.unhcr.org/uk/stateless-people.html</a:t>
            </a:r>
            <a:endParaRPr lang="en-GB" dirty="0"/>
          </a:p>
        </p:txBody>
      </p:sp>
    </p:spTree>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179512" y="188640"/>
            <a:ext cx="8856984" cy="6336704"/>
          </a:xfrm>
          <a:prstGeom prst="rect">
            <a:avLst/>
          </a:prstGeom>
          <a:solidFill>
            <a:schemeClr val="bg1"/>
          </a:solidFill>
          <a:ln cmpd="sng">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Content Placeholder 2"/>
          <p:cNvSpPr>
            <a:spLocks noGrp="1"/>
          </p:cNvSpPr>
          <p:nvPr>
            <p:ph sz="half" idx="1"/>
          </p:nvPr>
        </p:nvSpPr>
        <p:spPr>
          <a:xfrm>
            <a:off x="467544" y="404664"/>
            <a:ext cx="8003232" cy="2160239"/>
          </a:xfrm>
        </p:spPr>
        <p:txBody>
          <a:bodyPr>
            <a:normAutofit fontScale="92500" lnSpcReduction="20000"/>
          </a:bodyPr>
          <a:lstStyle/>
          <a:p>
            <a:r>
              <a:rPr lang="en-GB" b="1" dirty="0"/>
              <a:t>The Future of Syria - Birth registration and statelessness </a:t>
            </a:r>
          </a:p>
          <a:p>
            <a:r>
              <a:rPr lang="en-GB" dirty="0"/>
              <a:t>A young mother crosses the border from Syria and becomes a refugee. She carries her one-month-old son, Hamid. “Since he was born there has been non-stop bombing every day</a:t>
            </a:r>
            <a:r>
              <a:rPr lang="en-GB" dirty="0" smtClean="0"/>
              <a:t>.’’</a:t>
            </a:r>
            <a:endParaRPr lang="en-GB" dirty="0"/>
          </a:p>
        </p:txBody>
      </p:sp>
      <p:pic>
        <p:nvPicPr>
          <p:cNvPr id="1026" name="Picture 2"/>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bwMode="auto">
          <a:xfrm>
            <a:off x="3131840" y="2443765"/>
            <a:ext cx="5681991" cy="379354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846188499"/>
      </p:ext>
    </p:extLst>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179512" y="188640"/>
            <a:ext cx="8856984" cy="6336704"/>
          </a:xfrm>
          <a:prstGeom prst="rect">
            <a:avLst/>
          </a:prstGeom>
          <a:solidFill>
            <a:schemeClr val="bg1"/>
          </a:solidFill>
          <a:ln cmpd="sng">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Content Placeholder 2"/>
          <p:cNvSpPr>
            <a:spLocks noGrp="1"/>
          </p:cNvSpPr>
          <p:nvPr>
            <p:ph sz="half" idx="4294967295"/>
          </p:nvPr>
        </p:nvSpPr>
        <p:spPr>
          <a:xfrm>
            <a:off x="395536" y="404664"/>
            <a:ext cx="8640960" cy="4525963"/>
          </a:xfrm>
        </p:spPr>
        <p:txBody>
          <a:bodyPr>
            <a:normAutofit/>
          </a:bodyPr>
          <a:lstStyle/>
          <a:p>
            <a:r>
              <a:rPr lang="en-GB" b="1" dirty="0" smtClean="0"/>
              <a:t>The Future of Syria - Birth registration and statelessness</a:t>
            </a:r>
          </a:p>
          <a:p>
            <a:pPr marL="0" indent="0">
              <a:buNone/>
            </a:pPr>
            <a:r>
              <a:rPr lang="en-GB" dirty="0" smtClean="0"/>
              <a:t>One of baby </a:t>
            </a:r>
            <a:r>
              <a:rPr lang="en-GB" dirty="0" err="1" smtClean="0"/>
              <a:t>Ziad’s</a:t>
            </a:r>
            <a:r>
              <a:rPr lang="en-GB" dirty="0" smtClean="0"/>
              <a:t> first expeditions outside his tent was to register with UNHCR. He still needs to register with the Jordanian authorities to get a birth certificate.</a:t>
            </a:r>
          </a:p>
          <a:p>
            <a:endParaRPr lang="en-GB" dirty="0"/>
          </a:p>
        </p:txBody>
      </p:sp>
      <p:pic>
        <p:nvPicPr>
          <p:cNvPr id="2050" name="Picture 2"/>
          <p:cNvPicPr>
            <a:picLocks noGrp="1" noChangeAspect="1" noChangeArrowheads="1"/>
          </p:cNvPicPr>
          <p:nvPr>
            <p:ph sz="half" idx="4294967295"/>
          </p:nvPr>
        </p:nvPicPr>
        <p:blipFill>
          <a:blip r:embed="rId3">
            <a:extLst>
              <a:ext uri="{28A0092B-C50C-407E-A947-70E740481C1C}">
                <a14:useLocalDpi xmlns:a14="http://schemas.microsoft.com/office/drawing/2010/main" val="0"/>
              </a:ext>
            </a:extLst>
          </a:blip>
          <a:srcRect/>
          <a:stretch>
            <a:fillRect/>
          </a:stretch>
        </p:blipFill>
        <p:spPr bwMode="auto">
          <a:xfrm>
            <a:off x="3707904" y="3140204"/>
            <a:ext cx="4686672" cy="31299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818888607"/>
      </p:ext>
    </p:extLst>
  </p:cSld>
  <p:clrMapOvr>
    <a:masterClrMapping/>
  </p:clrMapOvr>
  <p:transition>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79512" y="188640"/>
            <a:ext cx="8856984" cy="6336704"/>
          </a:xfrm>
          <a:prstGeom prst="rect">
            <a:avLst/>
          </a:prstGeom>
          <a:solidFill>
            <a:schemeClr val="bg1"/>
          </a:solidFill>
          <a:ln cmpd="sng">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p:cNvSpPr>
            <a:spLocks noGrp="1"/>
          </p:cNvSpPr>
          <p:nvPr>
            <p:ph type="title"/>
          </p:nvPr>
        </p:nvSpPr>
        <p:spPr/>
        <p:txBody>
          <a:bodyPr>
            <a:normAutofit fontScale="90000"/>
          </a:bodyPr>
          <a:lstStyle/>
          <a:p>
            <a:r>
              <a:rPr lang="en-GB" dirty="0" smtClean="0"/>
              <a:t>Why might someone </a:t>
            </a:r>
            <a:br>
              <a:rPr lang="en-GB" dirty="0" smtClean="0"/>
            </a:br>
            <a:r>
              <a:rPr lang="en-GB" dirty="0" smtClean="0"/>
              <a:t>become ‘Stateless’?</a:t>
            </a:r>
            <a:endParaRPr lang="en-GB" dirty="0"/>
          </a:p>
        </p:txBody>
      </p:sp>
      <p:sp>
        <p:nvSpPr>
          <p:cNvPr id="3" name="Content Placeholder 2"/>
          <p:cNvSpPr>
            <a:spLocks noGrp="1"/>
          </p:cNvSpPr>
          <p:nvPr>
            <p:ph idx="1"/>
          </p:nvPr>
        </p:nvSpPr>
        <p:spPr/>
        <p:txBody>
          <a:bodyPr>
            <a:normAutofit/>
          </a:bodyPr>
          <a:lstStyle/>
          <a:p>
            <a:pPr lvl="0"/>
            <a:r>
              <a:rPr lang="en-GB" sz="2800" dirty="0" smtClean="0"/>
              <a:t>Discrimination against particular ethnic or religious groups</a:t>
            </a:r>
          </a:p>
          <a:p>
            <a:pPr lvl="0"/>
            <a:r>
              <a:rPr lang="en-GB" sz="2800" dirty="0" smtClean="0"/>
              <a:t>Discrimination on the basis of gender: when a mother cannot pass her citizenship to children, only a father can; but the child might not know who their father is.</a:t>
            </a:r>
          </a:p>
          <a:p>
            <a:pPr lvl="0"/>
            <a:r>
              <a:rPr lang="en-GB" sz="2800" dirty="0" smtClean="0"/>
              <a:t>The emergence of new States </a:t>
            </a:r>
          </a:p>
          <a:p>
            <a:pPr lvl="0"/>
            <a:r>
              <a:rPr lang="en-GB" sz="2800" dirty="0" smtClean="0"/>
              <a:t>Transfers of territory between existing States </a:t>
            </a:r>
          </a:p>
          <a:p>
            <a:pPr lvl="0"/>
            <a:r>
              <a:rPr lang="en-GB" sz="2800" dirty="0" smtClean="0"/>
              <a:t>Gaps in nationality laws</a:t>
            </a:r>
          </a:p>
        </p:txBody>
      </p:sp>
    </p:spTree>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179512" y="188640"/>
            <a:ext cx="8856984" cy="6336704"/>
          </a:xfrm>
          <a:prstGeom prst="rect">
            <a:avLst/>
          </a:prstGeom>
          <a:solidFill>
            <a:schemeClr val="bg1"/>
          </a:solidFill>
          <a:ln cmpd="sng">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4" name="Picture 3"/>
          <p:cNvPicPr>
            <a:picLocks noChangeAspect="1" noChangeArrowheads="1"/>
          </p:cNvPicPr>
          <p:nvPr/>
        </p:nvPicPr>
        <p:blipFill>
          <a:blip r:embed="rId2" cstate="print"/>
          <a:srcRect l="3512" t="15547" r="4065" b="5704"/>
          <a:stretch>
            <a:fillRect/>
          </a:stretch>
        </p:blipFill>
        <p:spPr bwMode="auto">
          <a:xfrm>
            <a:off x="251520" y="1988840"/>
            <a:ext cx="8712968" cy="4173876"/>
          </a:xfrm>
          <a:prstGeom prst="rect">
            <a:avLst/>
          </a:prstGeom>
          <a:noFill/>
          <a:ln w="9525">
            <a:solidFill>
              <a:schemeClr val="bg1">
                <a:lumMod val="75000"/>
              </a:schemeClr>
            </a:solidFill>
            <a:miter lim="800000"/>
            <a:headEnd/>
            <a:tailEnd/>
          </a:ln>
        </p:spPr>
      </p:pic>
      <p:sp>
        <p:nvSpPr>
          <p:cNvPr id="5" name="Title 4"/>
          <p:cNvSpPr>
            <a:spLocks noGrp="1"/>
          </p:cNvSpPr>
          <p:nvPr>
            <p:ph type="title"/>
          </p:nvPr>
        </p:nvSpPr>
        <p:spPr/>
        <p:txBody>
          <a:bodyPr>
            <a:normAutofit fontScale="90000"/>
          </a:bodyPr>
          <a:lstStyle/>
          <a:p>
            <a:r>
              <a:rPr lang="en-GB" dirty="0" smtClean="0"/>
              <a:t>People who are being made Stateless</a:t>
            </a:r>
            <a:endParaRPr lang="en-GB" dirty="0"/>
          </a:p>
        </p:txBody>
      </p:sp>
    </p:spTree>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179512" y="188640"/>
            <a:ext cx="8856984" cy="6336704"/>
          </a:xfrm>
          <a:prstGeom prst="rect">
            <a:avLst/>
          </a:prstGeom>
          <a:solidFill>
            <a:schemeClr val="bg1"/>
          </a:solidFill>
          <a:ln cmpd="sng">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p:cNvSpPr>
            <a:spLocks noGrp="1"/>
          </p:cNvSpPr>
          <p:nvPr>
            <p:ph type="title"/>
          </p:nvPr>
        </p:nvSpPr>
        <p:spPr/>
        <p:txBody>
          <a:bodyPr>
            <a:normAutofit/>
          </a:bodyPr>
          <a:lstStyle/>
          <a:p>
            <a:r>
              <a:rPr lang="en-GB" dirty="0" smtClean="0">
                <a:solidFill>
                  <a:srgbClr val="FF0000"/>
                </a:solidFill>
              </a:rPr>
              <a:t>#IBelong </a:t>
            </a:r>
            <a:r>
              <a:rPr lang="en-GB" dirty="0" smtClean="0"/>
              <a:t>Campaign</a:t>
            </a:r>
            <a:endParaRPr lang="en-GB" sz="2200" dirty="0"/>
          </a:p>
        </p:txBody>
      </p:sp>
      <p:sp>
        <p:nvSpPr>
          <p:cNvPr id="7" name="Content Placeholder 6"/>
          <p:cNvSpPr>
            <a:spLocks noGrp="1"/>
          </p:cNvSpPr>
          <p:nvPr>
            <p:ph idx="1"/>
          </p:nvPr>
        </p:nvSpPr>
        <p:spPr/>
        <p:txBody>
          <a:bodyPr>
            <a:normAutofit fontScale="92500" lnSpcReduction="10000"/>
          </a:bodyPr>
          <a:lstStyle/>
          <a:p>
            <a:pPr>
              <a:buNone/>
            </a:pPr>
            <a:r>
              <a:rPr lang="en-GB" b="1" dirty="0" smtClean="0"/>
              <a:t>Sustainable Development Goal: 16.9 </a:t>
            </a:r>
          </a:p>
          <a:p>
            <a:r>
              <a:rPr lang="en-GB" dirty="0" smtClean="0"/>
              <a:t>‘By 2030, provide legal identity for all, including birth registration’.</a:t>
            </a:r>
          </a:p>
          <a:p>
            <a:r>
              <a:rPr lang="en-GB" u="sng" dirty="0" smtClean="0">
                <a:hlinkClick r:id="rId2"/>
              </a:rPr>
              <a:t>www.unhcr.org/ibelong</a:t>
            </a:r>
            <a:endParaRPr lang="en-GB" u="sng" dirty="0" smtClean="0"/>
          </a:p>
          <a:p>
            <a:endParaRPr lang="en-GB" u="sng" dirty="0" smtClean="0"/>
          </a:p>
          <a:p>
            <a:pPr lvl="1"/>
            <a:r>
              <a:rPr lang="en-GB" dirty="0" smtClean="0"/>
              <a:t>What could we do to support the ‘I belong’ campaign? </a:t>
            </a:r>
          </a:p>
          <a:p>
            <a:pPr lvl="1"/>
            <a:r>
              <a:rPr lang="en-GB" dirty="0" smtClean="0"/>
              <a:t>Is there a need for ‘I belong’ in our local community – in our school, even?</a:t>
            </a:r>
          </a:p>
          <a:p>
            <a:pPr lvl="1"/>
            <a:r>
              <a:rPr lang="en-GB" dirty="0" smtClean="0"/>
              <a:t>Who might we ask to visit or speak to us about belonging?</a:t>
            </a:r>
            <a:endParaRPr lang="en-GB" dirty="0"/>
          </a:p>
        </p:txBody>
      </p:sp>
      <p:pic>
        <p:nvPicPr>
          <p:cNvPr id="5" name="Picture 2"/>
          <p:cNvPicPr>
            <a:picLocks noChangeAspect="1" noChangeArrowheads="1"/>
          </p:cNvPicPr>
          <p:nvPr/>
        </p:nvPicPr>
        <p:blipFill>
          <a:blip r:embed="rId3" cstate="print"/>
          <a:srcRect l="4381" t="26088" r="11536" b="61184"/>
          <a:stretch>
            <a:fillRect/>
          </a:stretch>
        </p:blipFill>
        <p:spPr bwMode="auto">
          <a:xfrm>
            <a:off x="2987824" y="3573016"/>
            <a:ext cx="5220580" cy="444304"/>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79512" y="188640"/>
            <a:ext cx="8856984" cy="6336704"/>
          </a:xfrm>
          <a:prstGeom prst="rect">
            <a:avLst/>
          </a:prstGeom>
          <a:solidFill>
            <a:schemeClr val="bg1"/>
          </a:solidFill>
          <a:ln cmpd="sng">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p:cNvSpPr>
            <a:spLocks noGrp="1"/>
          </p:cNvSpPr>
          <p:nvPr>
            <p:ph type="title"/>
          </p:nvPr>
        </p:nvSpPr>
        <p:spPr/>
        <p:txBody>
          <a:bodyPr>
            <a:normAutofit/>
          </a:bodyPr>
          <a:lstStyle/>
          <a:p>
            <a:r>
              <a:rPr lang="en-GB" dirty="0" smtClean="0"/>
              <a:t>Preventing Childhood Statelessness</a:t>
            </a:r>
            <a:endParaRPr lang="en-GB" dirty="0"/>
          </a:p>
        </p:txBody>
      </p:sp>
      <p:sp>
        <p:nvSpPr>
          <p:cNvPr id="3" name="Content Placeholder 2"/>
          <p:cNvSpPr>
            <a:spLocks noGrp="1"/>
          </p:cNvSpPr>
          <p:nvPr>
            <p:ph idx="1"/>
          </p:nvPr>
        </p:nvSpPr>
        <p:spPr/>
        <p:txBody>
          <a:bodyPr>
            <a:noAutofit/>
          </a:bodyPr>
          <a:lstStyle/>
          <a:p>
            <a:pPr>
              <a:spcBef>
                <a:spcPts val="0"/>
              </a:spcBef>
              <a:buNone/>
            </a:pPr>
            <a:r>
              <a:rPr lang="en-GB" sz="2400" dirty="0" smtClean="0"/>
              <a:t>The prevention and resolution of </a:t>
            </a:r>
            <a:r>
              <a:rPr lang="en-GB" sz="2400" i="1" dirty="0" smtClean="0"/>
              <a:t>childhood</a:t>
            </a:r>
            <a:r>
              <a:rPr lang="en-GB" sz="2400" dirty="0" smtClean="0"/>
              <a:t> statelessness is one of the key goals of UNHCR’s Campaign to End Statelessness in 10 Years, or by </a:t>
            </a:r>
            <a:r>
              <a:rPr lang="en-GB" sz="2400" b="1" dirty="0" smtClean="0"/>
              <a:t>2024</a:t>
            </a:r>
            <a:r>
              <a:rPr lang="en-GB" sz="2400" dirty="0" smtClean="0"/>
              <a:t>.  </a:t>
            </a:r>
          </a:p>
          <a:p>
            <a:pPr>
              <a:spcBef>
                <a:spcPts val="0"/>
              </a:spcBef>
              <a:buNone/>
            </a:pPr>
            <a:r>
              <a:rPr lang="en-GB" sz="2400" dirty="0" smtClean="0"/>
              <a:t>To achieve this goal, UNHCR urges all States to take the following steps in line with the Global Action Plan to End Statelessness:   </a:t>
            </a:r>
          </a:p>
          <a:p>
            <a:pPr marL="914400" lvl="1" indent="-514350">
              <a:spcBef>
                <a:spcPts val="0"/>
              </a:spcBef>
              <a:buFont typeface="+mj-lt"/>
              <a:buAutoNum type="arabicPeriod"/>
            </a:pPr>
            <a:r>
              <a:rPr lang="en-GB" sz="2000" dirty="0" smtClean="0"/>
              <a:t>Allow children to gain the nationality of the country in which they are born if they would otherwise be stateless.   </a:t>
            </a:r>
          </a:p>
          <a:p>
            <a:pPr marL="914400" lvl="1" indent="-514350">
              <a:spcBef>
                <a:spcPts val="0"/>
              </a:spcBef>
              <a:buFont typeface="+mj-lt"/>
              <a:buAutoNum type="arabicPeriod"/>
            </a:pPr>
            <a:r>
              <a:rPr lang="en-GB" sz="2000" dirty="0" smtClean="0"/>
              <a:t>Reform laws that prevent mothers from passing their nationality to their children on an equal basis as fathers.   </a:t>
            </a:r>
          </a:p>
          <a:p>
            <a:pPr marL="914400" lvl="1" indent="-514350">
              <a:spcBef>
                <a:spcPts val="0"/>
              </a:spcBef>
              <a:buFont typeface="+mj-lt"/>
              <a:buAutoNum type="arabicPeriod"/>
            </a:pPr>
            <a:r>
              <a:rPr lang="en-GB" sz="2000" dirty="0" smtClean="0"/>
              <a:t>Eliminate laws and practices that deny children nationality because of their ethnicity, race or religion.   </a:t>
            </a:r>
          </a:p>
          <a:p>
            <a:pPr marL="914400" lvl="1" indent="-514350">
              <a:spcBef>
                <a:spcPts val="0"/>
              </a:spcBef>
              <a:buFont typeface="+mj-lt"/>
              <a:buAutoNum type="arabicPeriod"/>
            </a:pPr>
            <a:r>
              <a:rPr lang="en-GB" sz="2000" dirty="0" smtClean="0"/>
              <a:t>Ensure universal birth registration to prevent statelessness.</a:t>
            </a:r>
            <a:endParaRPr lang="en-GB" sz="2000" dirty="0"/>
          </a:p>
        </p:txBody>
      </p:sp>
    </p:spTree>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79512" y="188640"/>
            <a:ext cx="8856984" cy="6336704"/>
          </a:xfrm>
          <a:prstGeom prst="rect">
            <a:avLst/>
          </a:prstGeom>
          <a:solidFill>
            <a:schemeClr val="bg1"/>
          </a:solidFill>
          <a:ln cmpd="sng">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p:cNvSpPr>
            <a:spLocks noGrp="1"/>
          </p:cNvSpPr>
          <p:nvPr>
            <p:ph type="title"/>
          </p:nvPr>
        </p:nvSpPr>
        <p:spPr/>
        <p:txBody>
          <a:bodyPr/>
          <a:lstStyle/>
          <a:p>
            <a:r>
              <a:rPr lang="en-GB" dirty="0" smtClean="0"/>
              <a:t>Birth registration</a:t>
            </a:r>
            <a:endParaRPr lang="en-GB" dirty="0"/>
          </a:p>
        </p:txBody>
      </p:sp>
      <p:sp>
        <p:nvSpPr>
          <p:cNvPr id="3" name="Content Placeholder 2"/>
          <p:cNvSpPr>
            <a:spLocks noGrp="1"/>
          </p:cNvSpPr>
          <p:nvPr>
            <p:ph idx="1"/>
          </p:nvPr>
        </p:nvSpPr>
        <p:spPr/>
        <p:txBody>
          <a:bodyPr>
            <a:normAutofit fontScale="85000" lnSpcReduction="20000"/>
          </a:bodyPr>
          <a:lstStyle/>
          <a:p>
            <a:r>
              <a:rPr lang="en-GB" dirty="0" smtClean="0"/>
              <a:t>Lack of birth registration creates a particularly high risk of statelessness for specific groups, such as refugees and migrants, as well as nomadic and border populations. </a:t>
            </a:r>
          </a:p>
          <a:p>
            <a:r>
              <a:rPr lang="en-GB" dirty="0" smtClean="0"/>
              <a:t>Birth registration is therefore of vital importance to, for example </a:t>
            </a:r>
          </a:p>
          <a:p>
            <a:r>
              <a:rPr lang="en-GB" dirty="0" smtClean="0"/>
              <a:t>Syrian refugee children born in countries of asylum, many of whom have been separated from their parents or families </a:t>
            </a:r>
          </a:p>
          <a:p>
            <a:pPr lvl="1"/>
            <a:r>
              <a:rPr lang="en-GB" dirty="0" smtClean="0"/>
              <a:t>it would help prevent statelessness among these children, </a:t>
            </a:r>
          </a:p>
          <a:p>
            <a:pPr lvl="1"/>
            <a:r>
              <a:rPr lang="en-GB" dirty="0" smtClean="0"/>
              <a:t>ensure they are recognized as Syrian nationals </a:t>
            </a:r>
          </a:p>
          <a:p>
            <a:pPr lvl="1"/>
            <a:r>
              <a:rPr lang="en-GB" dirty="0" smtClean="0"/>
              <a:t>allow them to return to Syria when conditions permit.</a:t>
            </a:r>
          </a:p>
          <a:p>
            <a:endParaRPr lang="en-GB" dirty="0"/>
          </a:p>
        </p:txBody>
      </p:sp>
    </p:spTree>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sp>
        <p:nvSpPr>
          <p:cNvPr id="4" name="Rectangle 3"/>
          <p:cNvSpPr/>
          <p:nvPr/>
        </p:nvSpPr>
        <p:spPr>
          <a:xfrm>
            <a:off x="107504" y="188640"/>
            <a:ext cx="8928992" cy="6480720"/>
          </a:xfrm>
          <a:prstGeom prst="rect">
            <a:avLst/>
          </a:prstGeom>
          <a:solidFill>
            <a:schemeClr val="bg1"/>
          </a:solidFill>
          <a:ln cmpd="sng">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050" name="Picture 2"/>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231607" y="908720"/>
            <a:ext cx="8773027" cy="44644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Oval Callout 2"/>
          <p:cNvSpPr/>
          <p:nvPr/>
        </p:nvSpPr>
        <p:spPr>
          <a:xfrm>
            <a:off x="1691680" y="764704"/>
            <a:ext cx="3506688" cy="2304256"/>
          </a:xfrm>
          <a:prstGeom prst="wedgeEllipseCallout">
            <a:avLst>
              <a:gd name="adj1" fmla="val 35969"/>
              <a:gd name="adj2" fmla="val 8150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smtClean="0"/>
              <a:t>What does it mean to be stateless? </a:t>
            </a:r>
            <a:endParaRPr lang="en-GB" dirty="0"/>
          </a:p>
        </p:txBody>
      </p:sp>
    </p:spTree>
    <p:extLst>
      <p:ext uri="{BB962C8B-B14F-4D97-AF65-F5344CB8AC3E}">
        <p14:creationId xmlns:p14="http://schemas.microsoft.com/office/powerpoint/2010/main" val="338089945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23"/>
        <p:cNvGrpSpPr/>
        <p:nvPr/>
      </p:nvGrpSpPr>
      <p:grpSpPr>
        <a:xfrm>
          <a:off x="0" y="0"/>
          <a:ext cx="0" cy="0"/>
          <a:chOff x="0" y="0"/>
          <a:chExt cx="0" cy="0"/>
        </a:xfrm>
      </p:grpSpPr>
      <p:pic>
        <p:nvPicPr>
          <p:cNvPr id="224" name="Google Shape;224;p31"/>
          <p:cNvPicPr preferRelativeResize="0"/>
          <p:nvPr/>
        </p:nvPicPr>
        <p:blipFill rotWithShape="1">
          <a:blip r:embed="rId3">
            <a:alphaModFix/>
          </a:blip>
          <a:srcRect/>
          <a:stretch/>
        </p:blipFill>
        <p:spPr>
          <a:xfrm>
            <a:off x="7375258" y="292952"/>
            <a:ext cx="1379321" cy="474154"/>
          </a:xfrm>
          <a:prstGeom prst="rect">
            <a:avLst/>
          </a:prstGeom>
          <a:noFill/>
          <a:ln>
            <a:noFill/>
          </a:ln>
        </p:spPr>
      </p:pic>
      <p:sp>
        <p:nvSpPr>
          <p:cNvPr id="225" name="Google Shape;225;p31"/>
          <p:cNvSpPr/>
          <p:nvPr/>
        </p:nvSpPr>
        <p:spPr>
          <a:xfrm rot="10800000" flipH="1">
            <a:off x="366746" y="922257"/>
            <a:ext cx="8394600" cy="46500"/>
          </a:xfrm>
          <a:prstGeom prst="rect">
            <a:avLst/>
          </a:prstGeom>
          <a:solidFill>
            <a:srgbClr val="A98278"/>
          </a:solidFill>
          <a:ln>
            <a:noFill/>
          </a:ln>
        </p:spPr>
        <p:txBody>
          <a:bodyPr spcFirstLastPara="1" wrap="square" lIns="80150" tIns="80150" rIns="80150" bIns="80150" anchor="ctr" anchorCtr="0">
            <a:noAutofit/>
          </a:bodyPr>
          <a:lstStyle/>
          <a:p>
            <a:pPr marL="0" marR="0" lvl="0" indent="0" algn="l" rtl="0">
              <a:spcBef>
                <a:spcPts val="0"/>
              </a:spcBef>
              <a:spcAft>
                <a:spcPts val="0"/>
              </a:spcAft>
              <a:buNone/>
            </a:pPr>
            <a:endParaRPr sz="1800">
              <a:solidFill>
                <a:srgbClr val="A98278"/>
              </a:solidFill>
              <a:latin typeface="Calibri"/>
              <a:ea typeface="Calibri"/>
              <a:cs typeface="Calibri"/>
              <a:sym typeface="Calibri"/>
            </a:endParaRPr>
          </a:p>
        </p:txBody>
      </p:sp>
      <p:sp>
        <p:nvSpPr>
          <p:cNvPr id="226" name="Google Shape;226;p31"/>
          <p:cNvSpPr/>
          <p:nvPr/>
        </p:nvSpPr>
        <p:spPr>
          <a:xfrm rot="10800000" flipH="1">
            <a:off x="366746" y="6452437"/>
            <a:ext cx="8394600" cy="46500"/>
          </a:xfrm>
          <a:prstGeom prst="rect">
            <a:avLst/>
          </a:prstGeom>
          <a:solidFill>
            <a:srgbClr val="A98278"/>
          </a:solidFill>
          <a:ln>
            <a:noFill/>
          </a:ln>
        </p:spPr>
        <p:txBody>
          <a:bodyPr spcFirstLastPara="1" wrap="square" lIns="80150" tIns="80150" rIns="80150" bIns="80150" anchor="ctr" anchorCtr="0">
            <a:noAutofit/>
          </a:bodyPr>
          <a:lstStyle/>
          <a:p>
            <a:pPr marL="0" marR="0" lvl="0" indent="0" algn="l" rtl="0">
              <a:spcBef>
                <a:spcPts val="0"/>
              </a:spcBef>
              <a:spcAft>
                <a:spcPts val="0"/>
              </a:spcAft>
              <a:buNone/>
            </a:pPr>
            <a:endParaRPr sz="1800">
              <a:solidFill>
                <a:srgbClr val="A98278"/>
              </a:solidFill>
              <a:latin typeface="Calibri"/>
              <a:ea typeface="Calibri"/>
              <a:cs typeface="Calibri"/>
              <a:sym typeface="Calibri"/>
            </a:endParaRPr>
          </a:p>
        </p:txBody>
      </p:sp>
      <p:sp>
        <p:nvSpPr>
          <p:cNvPr id="227" name="Google Shape;227;p31"/>
          <p:cNvSpPr txBox="1"/>
          <p:nvPr/>
        </p:nvSpPr>
        <p:spPr>
          <a:xfrm>
            <a:off x="1614652" y="2420888"/>
            <a:ext cx="4582500" cy="1155300"/>
          </a:xfrm>
          <a:prstGeom prst="rect">
            <a:avLst/>
          </a:prstGeom>
          <a:noFill/>
          <a:ln>
            <a:noFill/>
          </a:ln>
        </p:spPr>
        <p:txBody>
          <a:bodyPr spcFirstLastPara="1" wrap="square" lIns="80150" tIns="80150" rIns="80150" bIns="80150" anchor="t" anchorCtr="0">
            <a:noAutofit/>
          </a:bodyPr>
          <a:lstStyle/>
          <a:p>
            <a:pPr marL="0" marR="0" lvl="0" indent="0" algn="l" rtl="0">
              <a:spcBef>
                <a:spcPts val="0"/>
              </a:spcBef>
              <a:spcAft>
                <a:spcPts val="0"/>
              </a:spcAft>
              <a:buNone/>
            </a:pPr>
            <a:r>
              <a:rPr lang="en-GB" sz="2600" i="1" dirty="0">
                <a:solidFill>
                  <a:schemeClr val="dk2"/>
                </a:solidFill>
                <a:latin typeface="Raleway"/>
                <a:ea typeface="Raleway"/>
                <a:cs typeface="Raleway"/>
                <a:sym typeface="Raleway"/>
              </a:rPr>
              <a:t>           MENTAL </a:t>
            </a:r>
            <a:r>
              <a:rPr lang="en-GB" sz="2600" i="1" dirty="0" smtClean="0">
                <a:solidFill>
                  <a:schemeClr val="dk2"/>
                </a:solidFill>
                <a:latin typeface="Raleway"/>
                <a:ea typeface="Raleway"/>
                <a:cs typeface="Raleway"/>
                <a:sym typeface="Raleway"/>
              </a:rPr>
              <a:t>MAP</a:t>
            </a:r>
          </a:p>
          <a:p>
            <a:pPr marL="0" marR="0" lvl="0" indent="0" algn="l" rtl="0">
              <a:spcBef>
                <a:spcPts val="0"/>
              </a:spcBef>
              <a:spcAft>
                <a:spcPts val="0"/>
              </a:spcAft>
              <a:buNone/>
            </a:pPr>
            <a:r>
              <a:rPr lang="en-GB" sz="2600" i="1" dirty="0" smtClean="0">
                <a:solidFill>
                  <a:schemeClr val="dk2"/>
                </a:solidFill>
                <a:latin typeface="Raleway"/>
                <a:ea typeface="Raleway"/>
                <a:cs typeface="Raleway"/>
                <a:sym typeface="Raleway"/>
              </a:rPr>
              <a:t>What does it mean to belong?</a:t>
            </a:r>
          </a:p>
        </p:txBody>
      </p:sp>
      <p:sp>
        <p:nvSpPr>
          <p:cNvPr id="229" name="Google Shape;229;p31"/>
          <p:cNvSpPr txBox="1"/>
          <p:nvPr/>
        </p:nvSpPr>
        <p:spPr>
          <a:xfrm>
            <a:off x="107504" y="84326"/>
            <a:ext cx="6984776" cy="837929"/>
          </a:xfrm>
          <a:prstGeom prst="rect">
            <a:avLst/>
          </a:prstGeom>
          <a:solidFill>
            <a:schemeClr val="bg2">
              <a:lumMod val="50000"/>
            </a:schemeClr>
          </a:solidFill>
          <a:ln>
            <a:noFill/>
          </a:ln>
        </p:spPr>
        <p:txBody>
          <a:bodyPr spcFirstLastPara="1" wrap="square" lIns="80150" tIns="80150" rIns="80150" bIns="80150" anchor="t" anchorCtr="0">
            <a:noAutofit/>
          </a:bodyPr>
          <a:lstStyle/>
          <a:p>
            <a:pPr marL="0" marR="0" lvl="0" indent="0" algn="l" rtl="0">
              <a:spcBef>
                <a:spcPts val="0"/>
              </a:spcBef>
              <a:spcAft>
                <a:spcPts val="0"/>
              </a:spcAft>
              <a:buNone/>
            </a:pPr>
            <a:r>
              <a:rPr lang="en-GB" sz="1200" b="1" dirty="0">
                <a:solidFill>
                  <a:schemeClr val="bg1"/>
                </a:solidFill>
                <a:latin typeface="Prompt"/>
                <a:ea typeface="Prompt"/>
                <a:cs typeface="Prompt"/>
                <a:sym typeface="Prompt"/>
              </a:rPr>
              <a:t>// </a:t>
            </a:r>
            <a:r>
              <a:rPr lang="en-GB" sz="1200" b="1" dirty="0" smtClean="0">
                <a:solidFill>
                  <a:schemeClr val="bg1"/>
                </a:solidFill>
                <a:latin typeface="Prompt"/>
                <a:ea typeface="Prompt"/>
                <a:cs typeface="Prompt"/>
                <a:sym typeface="Prompt"/>
              </a:rPr>
              <a:t>//</a:t>
            </a:r>
            <a:endParaRPr sz="1200" dirty="0">
              <a:solidFill>
                <a:schemeClr val="bg1"/>
              </a:solidFill>
              <a:latin typeface="Arial"/>
              <a:ea typeface="Arial"/>
              <a:cs typeface="Arial"/>
              <a:sym typeface="Arial"/>
            </a:endParaRPr>
          </a:p>
          <a:p>
            <a:r>
              <a:rPr lang="en-GB" sz="1800" b="1" dirty="0">
                <a:solidFill>
                  <a:schemeClr val="bg1"/>
                </a:solidFill>
                <a:latin typeface="Prompt"/>
                <a:ea typeface="Prompt"/>
                <a:cs typeface="Prompt"/>
                <a:sym typeface="Prompt"/>
              </a:rPr>
              <a:t>Teaching Learning </a:t>
            </a:r>
            <a:r>
              <a:rPr lang="en-GB" sz="1800" b="1" dirty="0" smtClean="0">
                <a:solidFill>
                  <a:schemeClr val="bg1"/>
                </a:solidFill>
                <a:latin typeface="Prompt"/>
                <a:ea typeface="Prompt"/>
                <a:cs typeface="Prompt"/>
                <a:sym typeface="Prompt"/>
              </a:rPr>
              <a:t>Unit Lesson Asylum Seekers  Lesson 5  </a:t>
            </a:r>
            <a:r>
              <a:rPr lang="en-GB" sz="1600" b="1" dirty="0" smtClean="0">
                <a:solidFill>
                  <a:schemeClr val="bg1"/>
                </a:solidFill>
              </a:rPr>
              <a:t>Statelessness </a:t>
            </a:r>
            <a:r>
              <a:rPr lang="en-GB" sz="1600" b="1" i="1" dirty="0" smtClean="0"/>
              <a:t>Belonging </a:t>
            </a:r>
            <a:r>
              <a:rPr lang="en-GB" sz="1600" b="1" i="1" dirty="0"/>
              <a:t>Somewhere, Belonging to Nowhere</a:t>
            </a:r>
            <a:endParaRPr lang="en-GB" sz="1600" dirty="0"/>
          </a:p>
          <a:p>
            <a:endParaRPr lang="en-GB" sz="1600" b="1" dirty="0">
              <a:solidFill>
                <a:schemeClr val="bg1"/>
              </a:solidFill>
            </a:endParaRPr>
          </a:p>
          <a:p>
            <a:pPr marL="0" marR="0" lvl="0" indent="0" algn="l" rtl="0">
              <a:spcBef>
                <a:spcPts val="0"/>
              </a:spcBef>
              <a:spcAft>
                <a:spcPts val="0"/>
              </a:spcAft>
              <a:buNone/>
            </a:pPr>
            <a:endParaRPr sz="1200" dirty="0">
              <a:solidFill>
                <a:schemeClr val="bg1"/>
              </a:solidFill>
              <a:latin typeface="Arial"/>
              <a:ea typeface="Arial"/>
              <a:cs typeface="Arial"/>
              <a:sym typeface="Arial"/>
            </a:endParaRPr>
          </a:p>
        </p:txBody>
      </p:sp>
      <p:pic>
        <p:nvPicPr>
          <p:cNvPr id="230" name="Google Shape;230;p31"/>
          <p:cNvPicPr preferRelativeResize="0"/>
          <p:nvPr/>
        </p:nvPicPr>
        <p:blipFill rotWithShape="1">
          <a:blip r:embed="rId4">
            <a:alphaModFix/>
          </a:blip>
          <a:srcRect/>
          <a:stretch/>
        </p:blipFill>
        <p:spPr>
          <a:xfrm>
            <a:off x="7937211" y="6093970"/>
            <a:ext cx="817363" cy="303452"/>
          </a:xfrm>
          <a:prstGeom prst="rect">
            <a:avLst/>
          </a:prstGeom>
          <a:noFill/>
          <a:ln>
            <a:noFill/>
          </a:ln>
        </p:spPr>
      </p:pic>
    </p:spTree>
    <p:extLst>
      <p:ext uri="{BB962C8B-B14F-4D97-AF65-F5344CB8AC3E}">
        <p14:creationId xmlns:p14="http://schemas.microsoft.com/office/powerpoint/2010/main" val="819967183"/>
      </p:ext>
    </p:extLst>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34"/>
        <p:cNvGrpSpPr/>
        <p:nvPr/>
      </p:nvGrpSpPr>
      <p:grpSpPr>
        <a:xfrm>
          <a:off x="0" y="0"/>
          <a:ext cx="0" cy="0"/>
          <a:chOff x="0" y="0"/>
          <a:chExt cx="0" cy="0"/>
        </a:xfrm>
      </p:grpSpPr>
      <p:sp>
        <p:nvSpPr>
          <p:cNvPr id="236" name="Google Shape;236;p32"/>
          <p:cNvSpPr txBox="1"/>
          <p:nvPr/>
        </p:nvSpPr>
        <p:spPr>
          <a:xfrm>
            <a:off x="6516215" y="1500458"/>
            <a:ext cx="1606899" cy="895661"/>
          </a:xfrm>
          <a:prstGeom prst="rect">
            <a:avLst/>
          </a:prstGeom>
          <a:noFill/>
          <a:ln>
            <a:noFill/>
          </a:ln>
        </p:spPr>
        <p:txBody>
          <a:bodyPr spcFirstLastPara="1" wrap="square" lIns="80150" tIns="80150" rIns="80150" bIns="80150" anchor="t" anchorCtr="0">
            <a:noAutofit/>
          </a:bodyPr>
          <a:lstStyle/>
          <a:p>
            <a:pPr marL="0" marR="0" lvl="0" indent="0" algn="l" rtl="0">
              <a:spcBef>
                <a:spcPts val="0"/>
              </a:spcBef>
              <a:spcAft>
                <a:spcPts val="0"/>
              </a:spcAft>
              <a:buNone/>
            </a:pPr>
            <a:endParaRPr sz="1000">
              <a:solidFill>
                <a:schemeClr val="dk2"/>
              </a:solidFill>
              <a:latin typeface="Raleway ExtraBold"/>
              <a:ea typeface="Raleway ExtraBold"/>
              <a:cs typeface="Raleway ExtraBold"/>
              <a:sym typeface="Raleway ExtraBold"/>
            </a:endParaRPr>
          </a:p>
          <a:p>
            <a:pPr marL="0" marR="0" lvl="0" indent="0" algn="l" rtl="0">
              <a:spcBef>
                <a:spcPts val="0"/>
              </a:spcBef>
              <a:spcAft>
                <a:spcPts val="0"/>
              </a:spcAft>
              <a:buNone/>
            </a:pPr>
            <a:endParaRPr sz="1200" b="1">
              <a:solidFill>
                <a:srgbClr val="3174BA"/>
              </a:solidFill>
              <a:latin typeface="Prompt"/>
              <a:ea typeface="Prompt"/>
              <a:cs typeface="Prompt"/>
              <a:sym typeface="Prompt"/>
            </a:endParaRPr>
          </a:p>
        </p:txBody>
      </p:sp>
      <p:pic>
        <p:nvPicPr>
          <p:cNvPr id="237" name="Google Shape;237;p32"/>
          <p:cNvPicPr preferRelativeResize="0"/>
          <p:nvPr/>
        </p:nvPicPr>
        <p:blipFill rotWithShape="1">
          <a:blip r:embed="rId3">
            <a:alphaModFix/>
          </a:blip>
          <a:srcRect/>
          <a:stretch/>
        </p:blipFill>
        <p:spPr>
          <a:xfrm>
            <a:off x="7375258" y="292952"/>
            <a:ext cx="1379321" cy="474154"/>
          </a:xfrm>
          <a:prstGeom prst="rect">
            <a:avLst/>
          </a:prstGeom>
          <a:noFill/>
          <a:ln>
            <a:noFill/>
          </a:ln>
        </p:spPr>
      </p:pic>
      <p:sp>
        <p:nvSpPr>
          <p:cNvPr id="238" name="Google Shape;238;p32"/>
          <p:cNvSpPr txBox="1"/>
          <p:nvPr/>
        </p:nvSpPr>
        <p:spPr>
          <a:xfrm>
            <a:off x="174638" y="971683"/>
            <a:ext cx="983348" cy="303452"/>
          </a:xfrm>
          <a:prstGeom prst="rect">
            <a:avLst/>
          </a:prstGeom>
          <a:noFill/>
          <a:ln>
            <a:noFill/>
          </a:ln>
        </p:spPr>
        <p:txBody>
          <a:bodyPr spcFirstLastPara="1" wrap="square" lIns="80150" tIns="80150" rIns="80150" bIns="80150" anchor="t" anchorCtr="0">
            <a:noAutofit/>
          </a:bodyPr>
          <a:lstStyle/>
          <a:p>
            <a:pPr marL="0" marR="0" lvl="0" indent="0" algn="l" rtl="0">
              <a:spcBef>
                <a:spcPts val="0"/>
              </a:spcBef>
              <a:spcAft>
                <a:spcPts val="0"/>
              </a:spcAft>
              <a:buNone/>
            </a:pPr>
            <a:r>
              <a:rPr lang="en-GB" sz="1100" b="1" dirty="0">
                <a:solidFill>
                  <a:srgbClr val="A98278"/>
                </a:solidFill>
                <a:latin typeface="Prompt"/>
                <a:ea typeface="Prompt"/>
                <a:cs typeface="Prompt"/>
                <a:sym typeface="Prompt"/>
              </a:rPr>
              <a:t>DURATION</a:t>
            </a:r>
            <a:endParaRPr sz="1100" dirty="0">
              <a:solidFill>
                <a:srgbClr val="A98278"/>
              </a:solidFill>
              <a:latin typeface="Arial"/>
              <a:ea typeface="Arial"/>
              <a:cs typeface="Arial"/>
              <a:sym typeface="Arial"/>
            </a:endParaRPr>
          </a:p>
          <a:p>
            <a:pPr marL="0" marR="0" lvl="0" indent="0" algn="l" rtl="0">
              <a:spcBef>
                <a:spcPts val="0"/>
              </a:spcBef>
              <a:spcAft>
                <a:spcPts val="0"/>
              </a:spcAft>
              <a:buNone/>
            </a:pPr>
            <a:endParaRPr sz="1200" b="1" dirty="0">
              <a:solidFill>
                <a:srgbClr val="3174BA"/>
              </a:solidFill>
              <a:latin typeface="Prompt"/>
              <a:ea typeface="Prompt"/>
              <a:cs typeface="Prompt"/>
              <a:sym typeface="Prompt"/>
            </a:endParaRPr>
          </a:p>
        </p:txBody>
      </p:sp>
      <p:sp>
        <p:nvSpPr>
          <p:cNvPr id="240" name="Google Shape;240;p32"/>
          <p:cNvSpPr txBox="1"/>
          <p:nvPr/>
        </p:nvSpPr>
        <p:spPr>
          <a:xfrm>
            <a:off x="1331639" y="902668"/>
            <a:ext cx="4623183" cy="707776"/>
          </a:xfrm>
          <a:prstGeom prst="rect">
            <a:avLst/>
          </a:prstGeom>
          <a:solidFill>
            <a:schemeClr val="accent1">
              <a:lumMod val="40000"/>
              <a:lumOff val="60000"/>
            </a:schemeClr>
          </a:solidFill>
          <a:ln>
            <a:noFill/>
          </a:ln>
        </p:spPr>
        <p:txBody>
          <a:bodyPr spcFirstLastPara="1" wrap="square" lIns="80150" tIns="80150" rIns="80150" bIns="80150" anchor="t" anchorCtr="0">
            <a:noAutofit/>
          </a:bodyPr>
          <a:lstStyle/>
          <a:p>
            <a:pPr marL="0" marR="0" lvl="0" indent="0" algn="l" rtl="0">
              <a:spcBef>
                <a:spcPts val="0"/>
              </a:spcBef>
              <a:spcAft>
                <a:spcPts val="0"/>
              </a:spcAft>
              <a:buNone/>
            </a:pPr>
            <a:r>
              <a:rPr lang="en-GB" sz="1000" b="1" dirty="0" smtClean="0">
                <a:solidFill>
                  <a:srgbClr val="A98278"/>
                </a:solidFill>
                <a:latin typeface="Prompt"/>
                <a:ea typeface="Prompt"/>
                <a:cs typeface="Prompt"/>
                <a:sym typeface="Prompt"/>
              </a:rPr>
              <a:t>Where does this lesson contribute to the school curriculum?</a:t>
            </a:r>
          </a:p>
          <a:p>
            <a:pPr marL="0" marR="0" lvl="0" indent="0" algn="l" rtl="0">
              <a:spcBef>
                <a:spcPts val="0"/>
              </a:spcBef>
              <a:spcAft>
                <a:spcPts val="0"/>
              </a:spcAft>
              <a:buNone/>
            </a:pPr>
            <a:r>
              <a:rPr lang="en-GB" sz="1000" b="1" dirty="0" smtClean="0">
                <a:solidFill>
                  <a:srgbClr val="A98278"/>
                </a:solidFill>
                <a:latin typeface="Prompt"/>
                <a:ea typeface="Prompt"/>
                <a:cs typeface="Prompt"/>
                <a:sym typeface="Prompt"/>
              </a:rPr>
              <a:t> KEY </a:t>
            </a:r>
            <a:r>
              <a:rPr lang="en-GB" sz="1000" b="1" dirty="0">
                <a:solidFill>
                  <a:srgbClr val="A98278"/>
                </a:solidFill>
                <a:latin typeface="Prompt"/>
                <a:ea typeface="Prompt"/>
                <a:cs typeface="Prompt"/>
                <a:sym typeface="Prompt"/>
              </a:rPr>
              <a:t>STAGE 3  PSHE/Citizenship/ SMSC </a:t>
            </a:r>
            <a:endParaRPr sz="1000" b="1" dirty="0">
              <a:solidFill>
                <a:srgbClr val="A98278"/>
              </a:solidFill>
              <a:latin typeface="Prompt"/>
              <a:ea typeface="Prompt"/>
              <a:cs typeface="Prompt"/>
              <a:sym typeface="Prompt"/>
            </a:endParaRPr>
          </a:p>
          <a:p>
            <a:pPr marL="0" marR="0" lvl="0" indent="0" algn="l" rtl="0">
              <a:spcBef>
                <a:spcPts val="0"/>
              </a:spcBef>
              <a:spcAft>
                <a:spcPts val="0"/>
              </a:spcAft>
              <a:buNone/>
            </a:pPr>
            <a:endParaRPr sz="1000" b="1" dirty="0">
              <a:solidFill>
                <a:srgbClr val="3174BA"/>
              </a:solidFill>
              <a:latin typeface="Prompt"/>
              <a:ea typeface="Prompt"/>
              <a:cs typeface="Prompt"/>
              <a:sym typeface="Prompt"/>
            </a:endParaRPr>
          </a:p>
        </p:txBody>
      </p:sp>
      <p:sp>
        <p:nvSpPr>
          <p:cNvPr id="241" name="Google Shape;241;p32"/>
          <p:cNvSpPr txBox="1"/>
          <p:nvPr/>
        </p:nvSpPr>
        <p:spPr>
          <a:xfrm>
            <a:off x="1157986" y="1664101"/>
            <a:ext cx="4796837" cy="803175"/>
          </a:xfrm>
          <a:prstGeom prst="rect">
            <a:avLst/>
          </a:prstGeom>
          <a:solidFill>
            <a:schemeClr val="tx2">
              <a:lumMod val="40000"/>
              <a:lumOff val="60000"/>
            </a:schemeClr>
          </a:solidFill>
          <a:ln>
            <a:noFill/>
          </a:ln>
        </p:spPr>
        <p:txBody>
          <a:bodyPr spcFirstLastPara="1" wrap="square" lIns="80150" tIns="80150" rIns="80150" bIns="80150" anchor="t" anchorCtr="0">
            <a:noAutofit/>
          </a:bodyPr>
          <a:lstStyle/>
          <a:p>
            <a:r>
              <a:rPr lang="en-GB" sz="1000" b="1" dirty="0">
                <a:latin typeface="Prompt"/>
                <a:ea typeface="Prompt"/>
                <a:cs typeface="Prompt"/>
                <a:sym typeface="Prompt"/>
              </a:rPr>
              <a:t>TO WHICH SUBJECT IT IS </a:t>
            </a:r>
            <a:r>
              <a:rPr lang="en-GB" sz="1000" b="1" dirty="0" smtClean="0">
                <a:latin typeface="Prompt"/>
                <a:ea typeface="Prompt"/>
                <a:cs typeface="Prompt"/>
                <a:sym typeface="Prompt"/>
              </a:rPr>
              <a:t>CONNECTED ? Humanities- </a:t>
            </a:r>
            <a:r>
              <a:rPr lang="en-GB" sz="1000" b="1" dirty="0">
                <a:latin typeface="Prompt"/>
                <a:ea typeface="Prompt"/>
                <a:cs typeface="Prompt"/>
                <a:sym typeface="Prompt"/>
              </a:rPr>
              <a:t>RE</a:t>
            </a:r>
            <a:r>
              <a:rPr lang="en-GB" sz="1000" b="1" dirty="0" smtClean="0">
                <a:latin typeface="Prompt"/>
                <a:ea typeface="Prompt"/>
                <a:cs typeface="Prompt"/>
                <a:sym typeface="Prompt"/>
              </a:rPr>
              <a:t>, History</a:t>
            </a:r>
            <a:r>
              <a:rPr lang="en-GB" sz="1000" b="1" dirty="0">
                <a:latin typeface="Prompt"/>
                <a:ea typeface="Prompt"/>
                <a:cs typeface="Prompt"/>
                <a:sym typeface="Prompt"/>
              </a:rPr>
              <a:t>, Geography , English </a:t>
            </a:r>
            <a:r>
              <a:rPr lang="en-GB" sz="1000" b="1" dirty="0"/>
              <a:t>PSHE Education Planning Toolkit for key stages 3 and 4/ British Values: </a:t>
            </a:r>
            <a:endParaRPr lang="en-GB" sz="1000" dirty="0"/>
          </a:p>
          <a:p>
            <a:r>
              <a:rPr lang="en-GB" sz="1000" dirty="0"/>
              <a:t> </a:t>
            </a:r>
            <a:r>
              <a:rPr lang="en-GB" sz="1000" b="1" dirty="0"/>
              <a:t>Cross Curricular links</a:t>
            </a:r>
            <a:r>
              <a:rPr lang="en-GB" sz="1000" dirty="0"/>
              <a:t>: </a:t>
            </a:r>
            <a:r>
              <a:rPr lang="en-GB" sz="1000" b="1" dirty="0"/>
              <a:t>RE and Special Places or Special Times</a:t>
            </a:r>
            <a:r>
              <a:rPr lang="en-GB" sz="1000" dirty="0"/>
              <a:t> </a:t>
            </a:r>
            <a:r>
              <a:rPr lang="en-GB" sz="1000" b="1" dirty="0"/>
              <a:t>History:</a:t>
            </a:r>
            <a:endParaRPr lang="en-GB" sz="1000" dirty="0"/>
          </a:p>
          <a:p>
            <a:pPr marL="0" marR="0" lvl="0" indent="0" algn="l" rtl="0">
              <a:spcBef>
                <a:spcPts val="0"/>
              </a:spcBef>
              <a:spcAft>
                <a:spcPts val="0"/>
              </a:spcAft>
              <a:buNone/>
            </a:pPr>
            <a:endParaRPr sz="1000" b="1" dirty="0">
              <a:latin typeface="Prompt"/>
              <a:ea typeface="Prompt"/>
              <a:cs typeface="Prompt"/>
              <a:sym typeface="Prompt"/>
            </a:endParaRPr>
          </a:p>
          <a:p>
            <a:pPr marL="0" marR="0" lvl="0" indent="0" algn="l" rtl="0">
              <a:spcBef>
                <a:spcPts val="0"/>
              </a:spcBef>
              <a:spcAft>
                <a:spcPts val="0"/>
              </a:spcAft>
              <a:buNone/>
            </a:pPr>
            <a:endParaRPr sz="1000" b="1" dirty="0">
              <a:solidFill>
                <a:srgbClr val="3174BA"/>
              </a:solidFill>
              <a:latin typeface="Prompt"/>
              <a:ea typeface="Prompt"/>
              <a:cs typeface="Prompt"/>
              <a:sym typeface="Prompt"/>
            </a:endParaRPr>
          </a:p>
        </p:txBody>
      </p:sp>
      <p:sp>
        <p:nvSpPr>
          <p:cNvPr id="243" name="Google Shape;243;p32"/>
          <p:cNvSpPr txBox="1"/>
          <p:nvPr/>
        </p:nvSpPr>
        <p:spPr>
          <a:xfrm>
            <a:off x="383466" y="1223970"/>
            <a:ext cx="345343" cy="474093"/>
          </a:xfrm>
          <a:prstGeom prst="rect">
            <a:avLst/>
          </a:prstGeom>
          <a:noFill/>
          <a:ln>
            <a:noFill/>
          </a:ln>
        </p:spPr>
        <p:txBody>
          <a:bodyPr spcFirstLastPara="1" wrap="square" lIns="80150" tIns="80150" rIns="80150" bIns="80150" anchor="t" anchorCtr="0">
            <a:noAutofit/>
          </a:bodyPr>
          <a:lstStyle/>
          <a:p>
            <a:pPr marL="0" marR="0" lvl="0" indent="0" algn="l" rtl="0">
              <a:spcBef>
                <a:spcPts val="0"/>
              </a:spcBef>
              <a:spcAft>
                <a:spcPts val="0"/>
              </a:spcAft>
              <a:buNone/>
            </a:pPr>
            <a:endParaRPr sz="2100" dirty="0">
              <a:solidFill>
                <a:srgbClr val="3174BA"/>
              </a:solidFill>
              <a:latin typeface="Raleway ExtraBold"/>
              <a:ea typeface="Raleway ExtraBold"/>
              <a:cs typeface="Raleway ExtraBold"/>
              <a:sym typeface="Raleway ExtraBold"/>
            </a:endParaRPr>
          </a:p>
        </p:txBody>
      </p:sp>
      <p:sp>
        <p:nvSpPr>
          <p:cNvPr id="244" name="Google Shape;244;p32"/>
          <p:cNvSpPr txBox="1"/>
          <p:nvPr/>
        </p:nvSpPr>
        <p:spPr>
          <a:xfrm>
            <a:off x="261080" y="1275135"/>
            <a:ext cx="810463" cy="474093"/>
          </a:xfrm>
          <a:prstGeom prst="rect">
            <a:avLst/>
          </a:prstGeom>
          <a:solidFill>
            <a:schemeClr val="accent1">
              <a:lumMod val="40000"/>
              <a:lumOff val="60000"/>
            </a:schemeClr>
          </a:solidFill>
          <a:ln>
            <a:noFill/>
          </a:ln>
        </p:spPr>
        <p:txBody>
          <a:bodyPr spcFirstLastPara="1" wrap="square" lIns="80150" tIns="80150" rIns="80150" bIns="80150" anchor="t" anchorCtr="0">
            <a:noAutofit/>
          </a:bodyPr>
          <a:lstStyle/>
          <a:p>
            <a:pPr marL="0" marR="0" lvl="0" indent="0" algn="l" rtl="0">
              <a:spcBef>
                <a:spcPts val="0"/>
              </a:spcBef>
              <a:spcAft>
                <a:spcPts val="0"/>
              </a:spcAft>
              <a:buNone/>
            </a:pPr>
            <a:r>
              <a:rPr lang="en-GB" sz="1600" dirty="0">
                <a:solidFill>
                  <a:srgbClr val="3174BA"/>
                </a:solidFill>
                <a:latin typeface="Raleway ExtraBold"/>
                <a:ea typeface="Raleway ExtraBold"/>
                <a:cs typeface="Raleway ExtraBold"/>
                <a:sym typeface="Raleway ExtraBold"/>
              </a:rPr>
              <a:t>1 hour</a:t>
            </a:r>
            <a:endParaRPr sz="1600" dirty="0">
              <a:solidFill>
                <a:srgbClr val="3174BA"/>
              </a:solidFill>
              <a:latin typeface="Raleway ExtraBold"/>
              <a:ea typeface="Raleway ExtraBold"/>
              <a:cs typeface="Raleway ExtraBold"/>
              <a:sym typeface="Raleway ExtraBold"/>
            </a:endParaRPr>
          </a:p>
        </p:txBody>
      </p:sp>
      <p:sp>
        <p:nvSpPr>
          <p:cNvPr id="245" name="Google Shape;245;p32"/>
          <p:cNvSpPr txBox="1"/>
          <p:nvPr/>
        </p:nvSpPr>
        <p:spPr>
          <a:xfrm>
            <a:off x="441921" y="3113607"/>
            <a:ext cx="5484443" cy="582955"/>
          </a:xfrm>
          <a:prstGeom prst="rect">
            <a:avLst/>
          </a:prstGeom>
          <a:noFill/>
          <a:ln>
            <a:noFill/>
          </a:ln>
        </p:spPr>
        <p:txBody>
          <a:bodyPr spcFirstLastPara="1" wrap="square" lIns="80150" tIns="80150" rIns="80150" bIns="80150" anchor="t" anchorCtr="0">
            <a:noAutofit/>
          </a:bodyPr>
          <a:lstStyle/>
          <a:p>
            <a:pPr marL="0" marR="0" lvl="0" indent="0" algn="l" rtl="0">
              <a:spcBef>
                <a:spcPts val="0"/>
              </a:spcBef>
              <a:spcAft>
                <a:spcPts val="0"/>
              </a:spcAft>
              <a:buNone/>
            </a:pPr>
            <a:endParaRPr sz="1000" b="1">
              <a:solidFill>
                <a:schemeClr val="dk2"/>
              </a:solidFill>
              <a:latin typeface="Raleway"/>
              <a:ea typeface="Raleway"/>
              <a:cs typeface="Raleway"/>
              <a:sym typeface="Raleway"/>
            </a:endParaRPr>
          </a:p>
          <a:p>
            <a:pPr marL="0" marR="0" lvl="0" indent="0" algn="l" rtl="0">
              <a:spcBef>
                <a:spcPts val="0"/>
              </a:spcBef>
              <a:spcAft>
                <a:spcPts val="0"/>
              </a:spcAft>
              <a:buNone/>
            </a:pPr>
            <a:endParaRPr sz="1100" b="1">
              <a:solidFill>
                <a:schemeClr val="lt1"/>
              </a:solidFill>
              <a:latin typeface="Prompt"/>
              <a:ea typeface="Prompt"/>
              <a:cs typeface="Prompt"/>
              <a:sym typeface="Prompt"/>
            </a:endParaRPr>
          </a:p>
          <a:p>
            <a:pPr marL="0" marR="0" lvl="0" indent="0" algn="l" rtl="0">
              <a:spcBef>
                <a:spcPts val="0"/>
              </a:spcBef>
              <a:spcAft>
                <a:spcPts val="0"/>
              </a:spcAft>
              <a:buNone/>
            </a:pPr>
            <a:endParaRPr sz="1200" b="1">
              <a:solidFill>
                <a:srgbClr val="3174BA"/>
              </a:solidFill>
              <a:latin typeface="Prompt"/>
              <a:ea typeface="Prompt"/>
              <a:cs typeface="Prompt"/>
              <a:sym typeface="Prompt"/>
            </a:endParaRPr>
          </a:p>
        </p:txBody>
      </p:sp>
      <p:sp>
        <p:nvSpPr>
          <p:cNvPr id="246" name="Google Shape;246;p32"/>
          <p:cNvSpPr/>
          <p:nvPr/>
        </p:nvSpPr>
        <p:spPr>
          <a:xfrm>
            <a:off x="136463" y="4684186"/>
            <a:ext cx="6005467" cy="1985173"/>
          </a:xfrm>
          <a:prstGeom prst="rect">
            <a:avLst/>
          </a:prstGeom>
          <a:solidFill>
            <a:srgbClr val="A98278"/>
          </a:solidFill>
          <a:ln>
            <a:noFill/>
          </a:ln>
        </p:spPr>
        <p:txBody>
          <a:bodyPr spcFirstLastPara="1" wrap="square" lIns="80150" tIns="80150" rIns="80150" bIns="8015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47" name="Google Shape;247;p32"/>
          <p:cNvSpPr/>
          <p:nvPr/>
        </p:nvSpPr>
        <p:spPr>
          <a:xfrm rot="10800000" flipH="1">
            <a:off x="144861" y="788250"/>
            <a:ext cx="5559618" cy="46538"/>
          </a:xfrm>
          <a:prstGeom prst="rect">
            <a:avLst/>
          </a:prstGeom>
          <a:solidFill>
            <a:srgbClr val="A98278"/>
          </a:solidFill>
          <a:ln>
            <a:noFill/>
          </a:ln>
        </p:spPr>
        <p:txBody>
          <a:bodyPr spcFirstLastPara="1" wrap="square" lIns="80150" tIns="80150" rIns="80150" bIns="8015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48" name="Google Shape;248;p32"/>
          <p:cNvSpPr/>
          <p:nvPr/>
        </p:nvSpPr>
        <p:spPr>
          <a:xfrm flipH="1">
            <a:off x="136463" y="2751717"/>
            <a:ext cx="5559618" cy="250672"/>
          </a:xfrm>
          <a:prstGeom prst="rect">
            <a:avLst/>
          </a:prstGeom>
          <a:solidFill>
            <a:srgbClr val="A98278"/>
          </a:solidFill>
          <a:ln>
            <a:noFill/>
          </a:ln>
        </p:spPr>
        <p:txBody>
          <a:bodyPr spcFirstLastPara="1" wrap="square" lIns="80150" tIns="80150" rIns="80150" bIns="80150" anchor="ctr" anchorCtr="0">
            <a:noAutofit/>
          </a:bodyPr>
          <a:lstStyle/>
          <a:p>
            <a:pPr lvl="0"/>
            <a:r>
              <a:rPr lang="en-GB" b="1" dirty="0"/>
              <a:t>Learning Focus</a:t>
            </a:r>
            <a:endParaRPr sz="1800" dirty="0">
              <a:solidFill>
                <a:schemeClr val="dk1"/>
              </a:solidFill>
              <a:latin typeface="Calibri"/>
              <a:ea typeface="Calibri"/>
              <a:cs typeface="Calibri"/>
              <a:sym typeface="Calibri"/>
            </a:endParaRPr>
          </a:p>
        </p:txBody>
      </p:sp>
      <p:sp>
        <p:nvSpPr>
          <p:cNvPr id="249" name="Google Shape;249;p32"/>
          <p:cNvSpPr txBox="1"/>
          <p:nvPr/>
        </p:nvSpPr>
        <p:spPr>
          <a:xfrm>
            <a:off x="4771007" y="337426"/>
            <a:ext cx="1379321" cy="474093"/>
          </a:xfrm>
          <a:prstGeom prst="rect">
            <a:avLst/>
          </a:prstGeom>
          <a:noFill/>
          <a:ln>
            <a:noFill/>
          </a:ln>
        </p:spPr>
        <p:txBody>
          <a:bodyPr spcFirstLastPara="1" wrap="square" lIns="80150" tIns="80150" rIns="80150" bIns="80150" anchor="t" anchorCtr="0">
            <a:noAutofit/>
          </a:bodyPr>
          <a:lstStyle/>
          <a:p>
            <a:pPr marL="0" marR="0" lvl="0" indent="0" algn="l" rtl="0">
              <a:spcBef>
                <a:spcPts val="0"/>
              </a:spcBef>
              <a:spcAft>
                <a:spcPts val="0"/>
              </a:spcAft>
              <a:buNone/>
            </a:pPr>
            <a:endParaRPr sz="1900" b="1">
              <a:solidFill>
                <a:srgbClr val="595959"/>
              </a:solidFill>
              <a:latin typeface="Prompt"/>
              <a:ea typeface="Prompt"/>
              <a:cs typeface="Prompt"/>
              <a:sym typeface="Prompt"/>
            </a:endParaRPr>
          </a:p>
        </p:txBody>
      </p:sp>
      <p:sp>
        <p:nvSpPr>
          <p:cNvPr id="250" name="Google Shape;250;p32"/>
          <p:cNvSpPr txBox="1"/>
          <p:nvPr/>
        </p:nvSpPr>
        <p:spPr>
          <a:xfrm>
            <a:off x="7077338" y="1054281"/>
            <a:ext cx="1606899" cy="582955"/>
          </a:xfrm>
          <a:prstGeom prst="rect">
            <a:avLst/>
          </a:prstGeom>
          <a:noFill/>
          <a:ln>
            <a:noFill/>
          </a:ln>
        </p:spPr>
        <p:txBody>
          <a:bodyPr spcFirstLastPara="1" wrap="square" lIns="80150" tIns="80150" rIns="80150" bIns="80150" anchor="t" anchorCtr="0">
            <a:noAutofit/>
          </a:bodyPr>
          <a:lstStyle/>
          <a:p>
            <a:pPr marL="0" marR="0" lvl="0" indent="0" algn="l" rtl="0">
              <a:spcBef>
                <a:spcPts val="0"/>
              </a:spcBef>
              <a:spcAft>
                <a:spcPts val="0"/>
              </a:spcAft>
              <a:buNone/>
            </a:pPr>
            <a:endParaRPr sz="1000" b="1">
              <a:solidFill>
                <a:srgbClr val="A98278"/>
              </a:solidFill>
              <a:latin typeface="Prompt"/>
              <a:ea typeface="Prompt"/>
              <a:cs typeface="Prompt"/>
              <a:sym typeface="Prompt"/>
            </a:endParaRPr>
          </a:p>
        </p:txBody>
      </p:sp>
      <p:sp>
        <p:nvSpPr>
          <p:cNvPr id="251" name="Google Shape;251;p32"/>
          <p:cNvSpPr txBox="1"/>
          <p:nvPr/>
        </p:nvSpPr>
        <p:spPr>
          <a:xfrm>
            <a:off x="6111868" y="881856"/>
            <a:ext cx="2880319" cy="3446885"/>
          </a:xfrm>
          <a:prstGeom prst="rect">
            <a:avLst/>
          </a:prstGeom>
          <a:solidFill>
            <a:schemeClr val="accent1">
              <a:lumMod val="40000"/>
              <a:lumOff val="60000"/>
            </a:schemeClr>
          </a:solidFill>
          <a:ln>
            <a:noFill/>
          </a:ln>
        </p:spPr>
        <p:txBody>
          <a:bodyPr spcFirstLastPara="1" wrap="square" lIns="80150" tIns="80150" rIns="80150" bIns="80150" anchor="t" anchorCtr="0">
            <a:noAutofit/>
          </a:bodyPr>
          <a:lstStyle/>
          <a:p>
            <a:pPr marL="0" marR="0" lvl="0" indent="0" algn="r" rtl="0">
              <a:spcBef>
                <a:spcPts val="0"/>
              </a:spcBef>
              <a:spcAft>
                <a:spcPts val="0"/>
              </a:spcAft>
              <a:buNone/>
            </a:pPr>
            <a:r>
              <a:rPr lang="en-GB" sz="1000" b="1" i="1" dirty="0">
                <a:solidFill>
                  <a:srgbClr val="A98278"/>
                </a:solidFill>
                <a:latin typeface="Prompt"/>
                <a:ea typeface="Prompt"/>
                <a:cs typeface="Prompt"/>
                <a:sym typeface="Prompt"/>
              </a:rPr>
              <a:t>BIG </a:t>
            </a:r>
            <a:r>
              <a:rPr lang="en-GB" sz="1000" b="1" i="1" dirty="0" smtClean="0">
                <a:solidFill>
                  <a:srgbClr val="A98278"/>
                </a:solidFill>
                <a:latin typeface="Prompt"/>
                <a:ea typeface="Prompt"/>
                <a:cs typeface="Prompt"/>
                <a:sym typeface="Prompt"/>
              </a:rPr>
              <a:t>IDEAS</a:t>
            </a:r>
            <a:endParaRPr lang="en-GB" sz="1600" b="1" dirty="0">
              <a:solidFill>
                <a:srgbClr val="FF0000"/>
              </a:solidFill>
            </a:endParaRPr>
          </a:p>
          <a:p>
            <a:r>
              <a:rPr lang="en-US" sz="1200" b="1" dirty="0"/>
              <a:t>Big Idea 6 </a:t>
            </a:r>
            <a:r>
              <a:rPr lang="en-GB" sz="1200" b="1" dirty="0">
                <a:solidFill>
                  <a:srgbClr val="FF0000"/>
                </a:solidFill>
              </a:rPr>
              <a:t>Migration takes place internally and internationally. </a:t>
            </a:r>
          </a:p>
          <a:p>
            <a:r>
              <a:rPr lang="en-GB" sz="1200" b="1" dirty="0"/>
              <a:t>In our time, the biggest international migration flows are from rich to other rich countries, and from poorer to other poorer countries (North-North; South-South).</a:t>
            </a:r>
          </a:p>
          <a:p>
            <a:r>
              <a:rPr lang="en-GB" sz="1200" b="1" dirty="0"/>
              <a:t> </a:t>
            </a:r>
            <a:endParaRPr lang="en-GB" sz="1200" dirty="0"/>
          </a:p>
          <a:p>
            <a:r>
              <a:rPr lang="en-GB" sz="1200" b="1" dirty="0"/>
              <a:t>Big idea 8/9 </a:t>
            </a:r>
            <a:r>
              <a:rPr lang="en-GB" sz="1200" b="1" dirty="0">
                <a:solidFill>
                  <a:srgbClr val="FF0000"/>
                </a:solidFill>
              </a:rPr>
              <a:t>Representation of migrants. </a:t>
            </a:r>
          </a:p>
          <a:p>
            <a:r>
              <a:rPr lang="en-GB" sz="1200" dirty="0"/>
              <a:t>Migration is contentious and so is often portrayed in emotive terms by the media. Misrepresentation of migrants &amp; migration can increase tension between communities, fear of ‘the other’ and foster racism and discrimination. This can make it hard for migrants to ‘ belong’ anywhere as they face prejudice and discrimination  </a:t>
            </a:r>
          </a:p>
          <a:p>
            <a:endParaRPr lang="en-GB" sz="1600" b="1" dirty="0">
              <a:solidFill>
                <a:srgbClr val="FF0000"/>
              </a:solidFill>
            </a:endParaRPr>
          </a:p>
        </p:txBody>
      </p:sp>
      <p:sp>
        <p:nvSpPr>
          <p:cNvPr id="252" name="Google Shape;252;p32"/>
          <p:cNvSpPr txBox="1"/>
          <p:nvPr/>
        </p:nvSpPr>
        <p:spPr>
          <a:xfrm>
            <a:off x="144861" y="2993523"/>
            <a:ext cx="5781503" cy="1515597"/>
          </a:xfrm>
          <a:prstGeom prst="rect">
            <a:avLst/>
          </a:prstGeom>
          <a:solidFill>
            <a:schemeClr val="accent1">
              <a:lumMod val="20000"/>
              <a:lumOff val="80000"/>
            </a:schemeClr>
          </a:solidFill>
          <a:ln>
            <a:noFill/>
          </a:ln>
        </p:spPr>
        <p:txBody>
          <a:bodyPr spcFirstLastPara="1" wrap="square" lIns="80150" tIns="80150" rIns="80150" bIns="80150" anchor="t" anchorCtr="0">
            <a:noAutofit/>
          </a:bodyPr>
          <a:lstStyle/>
          <a:p>
            <a:pPr marL="285750" indent="-285750">
              <a:buFont typeface="Arial" panose="020B0604020202020204" pitchFamily="34" charset="0"/>
              <a:buChar char="•"/>
            </a:pPr>
            <a:r>
              <a:rPr lang="en-GB" sz="1400" dirty="0"/>
              <a:t>Know and understand what it means to be ‘stateless’</a:t>
            </a:r>
          </a:p>
          <a:p>
            <a:pPr marL="285750" indent="-285750">
              <a:buFont typeface="Arial" panose="020B0604020202020204" pitchFamily="34" charset="0"/>
              <a:buChar char="•"/>
            </a:pPr>
            <a:r>
              <a:rPr lang="en-GB" sz="1400" dirty="0"/>
              <a:t>Reflect on the benefits of living in a democracy, and having human rights</a:t>
            </a:r>
          </a:p>
          <a:p>
            <a:pPr marL="285750" indent="-285750">
              <a:buFont typeface="Arial" panose="020B0604020202020204" pitchFamily="34" charset="0"/>
              <a:buChar char="•"/>
            </a:pPr>
            <a:r>
              <a:rPr lang="en-GB" sz="1400" dirty="0"/>
              <a:t>Understand the United Nations’ aim of Peace, justice and secure lives for all</a:t>
            </a:r>
          </a:p>
          <a:p>
            <a:pPr marL="285750" indent="-285750">
              <a:buFont typeface="Arial" panose="020B0604020202020204" pitchFamily="34" charset="0"/>
              <a:buChar char="•"/>
            </a:pPr>
            <a:r>
              <a:rPr lang="en-GB" sz="1400" dirty="0"/>
              <a:t>use skills in group work: sharing, listening, and questioning</a:t>
            </a:r>
          </a:p>
          <a:p>
            <a:pPr>
              <a:buNone/>
            </a:pPr>
            <a:endParaRPr lang="en-GB" sz="1400" dirty="0"/>
          </a:p>
          <a:p>
            <a:pPr>
              <a:buNone/>
            </a:pPr>
            <a:endParaRPr lang="en-GB" sz="1400" b="1" dirty="0"/>
          </a:p>
          <a:p>
            <a:pPr>
              <a:buNone/>
            </a:pPr>
            <a:endParaRPr lang="en-GB" sz="1400" b="1" dirty="0" smtClean="0"/>
          </a:p>
          <a:p>
            <a:pPr>
              <a:buNone/>
            </a:pPr>
            <a:r>
              <a:rPr lang="en-GB" sz="1400" b="1" dirty="0" smtClean="0"/>
              <a:t>Sustainable </a:t>
            </a:r>
            <a:r>
              <a:rPr lang="en-GB" sz="1400" b="1" dirty="0"/>
              <a:t>Development Goals </a:t>
            </a:r>
            <a:r>
              <a:rPr lang="en-GB" sz="1400" dirty="0"/>
              <a:t>focus:</a:t>
            </a:r>
          </a:p>
          <a:p>
            <a:r>
              <a:rPr lang="en-GB" sz="1400" dirty="0"/>
              <a:t>10.2    By 2030, empower and promote the social, economic and political inclusion of all, irrespective of age, sex, disability, race, ethnicity, origin, religion or economic or other status </a:t>
            </a:r>
          </a:p>
          <a:p>
            <a:r>
              <a:rPr lang="en-GB" sz="1400" dirty="0"/>
              <a:t>16.3   Promote the rule of law at the national and international levels and ensure equal access to justice for all;</a:t>
            </a:r>
          </a:p>
          <a:p>
            <a:r>
              <a:rPr lang="en-GB" sz="1400" dirty="0"/>
              <a:t>16.b  Promote and enforce non-discriminatory laws and policies for sustainable development</a:t>
            </a:r>
          </a:p>
        </p:txBody>
      </p:sp>
      <p:sp>
        <p:nvSpPr>
          <p:cNvPr id="253" name="Google Shape;253;p32"/>
          <p:cNvSpPr txBox="1"/>
          <p:nvPr/>
        </p:nvSpPr>
        <p:spPr>
          <a:xfrm>
            <a:off x="119571" y="198447"/>
            <a:ext cx="6115344" cy="638996"/>
          </a:xfrm>
          <a:prstGeom prst="rect">
            <a:avLst/>
          </a:prstGeom>
          <a:noFill/>
          <a:ln>
            <a:noFill/>
          </a:ln>
        </p:spPr>
        <p:txBody>
          <a:bodyPr spcFirstLastPara="1" wrap="square" lIns="80150" tIns="80150" rIns="80150" bIns="80150" anchor="t" anchorCtr="0">
            <a:noAutofit/>
          </a:bodyPr>
          <a:lstStyle/>
          <a:p>
            <a:pPr marL="0" marR="0" lvl="0" indent="0" algn="l" rtl="0">
              <a:spcBef>
                <a:spcPts val="0"/>
              </a:spcBef>
              <a:spcAft>
                <a:spcPts val="0"/>
              </a:spcAft>
              <a:buNone/>
            </a:pPr>
            <a:r>
              <a:rPr lang="en-GB" sz="1800" b="1" dirty="0">
                <a:solidFill>
                  <a:srgbClr val="A98278"/>
                </a:solidFill>
                <a:latin typeface="Prompt"/>
                <a:ea typeface="Prompt"/>
                <a:cs typeface="Prompt"/>
                <a:sym typeface="Prompt"/>
              </a:rPr>
              <a:t>// MIGRATION //       </a:t>
            </a:r>
            <a:r>
              <a:rPr lang="en-GB" sz="1800" b="1" dirty="0" smtClean="0">
                <a:solidFill>
                  <a:srgbClr val="A98278"/>
                </a:solidFill>
                <a:latin typeface="Prompt"/>
                <a:ea typeface="Prompt"/>
                <a:cs typeface="Prompt"/>
                <a:sym typeface="Prompt"/>
              </a:rPr>
              <a:t>  Asylum Seekers Session</a:t>
            </a:r>
            <a:endParaRPr sz="1800" dirty="0">
              <a:solidFill>
                <a:srgbClr val="A98278"/>
              </a:solidFill>
              <a:sym typeface="Arial"/>
            </a:endParaRPr>
          </a:p>
          <a:p>
            <a:r>
              <a:rPr lang="en-GB" sz="1800" b="1" dirty="0">
                <a:solidFill>
                  <a:srgbClr val="A98278"/>
                </a:solidFill>
                <a:latin typeface="Prompt"/>
                <a:ea typeface="Prompt"/>
                <a:cs typeface="Prompt"/>
                <a:sym typeface="Prompt"/>
              </a:rPr>
              <a:t>Teaching Learning </a:t>
            </a:r>
            <a:r>
              <a:rPr lang="en-GB" sz="1800" b="1" dirty="0" smtClean="0">
                <a:solidFill>
                  <a:srgbClr val="A98278"/>
                </a:solidFill>
                <a:latin typeface="Prompt"/>
                <a:ea typeface="Prompt"/>
                <a:cs typeface="Prompt"/>
                <a:sym typeface="Prompt"/>
              </a:rPr>
              <a:t>Unit Lesson 5 </a:t>
            </a:r>
            <a:r>
              <a:rPr lang="en-GB" dirty="0"/>
              <a:t>Statelessness</a:t>
            </a:r>
          </a:p>
          <a:p>
            <a:endParaRPr sz="1800" dirty="0">
              <a:solidFill>
                <a:srgbClr val="A98278"/>
              </a:solidFill>
              <a:sym typeface="Arial"/>
            </a:endParaRPr>
          </a:p>
        </p:txBody>
      </p:sp>
      <p:sp>
        <p:nvSpPr>
          <p:cNvPr id="2" name="Rectangle 1"/>
          <p:cNvSpPr/>
          <p:nvPr/>
        </p:nvSpPr>
        <p:spPr>
          <a:xfrm>
            <a:off x="119571" y="2396119"/>
            <a:ext cx="6828693" cy="369332"/>
          </a:xfrm>
          <a:prstGeom prst="rect">
            <a:avLst/>
          </a:prstGeom>
        </p:spPr>
        <p:txBody>
          <a:bodyPr wrap="square">
            <a:spAutoFit/>
          </a:bodyPr>
          <a:lstStyle/>
          <a:p>
            <a:r>
              <a:rPr lang="en-GB" b="1" dirty="0"/>
              <a:t>Themes</a:t>
            </a:r>
            <a:r>
              <a:rPr lang="en-GB" dirty="0" smtClean="0"/>
              <a:t>: </a:t>
            </a:r>
            <a:r>
              <a:rPr lang="en-GB" b="1" dirty="0"/>
              <a:t> </a:t>
            </a:r>
            <a:endParaRPr lang="en-GB" dirty="0"/>
          </a:p>
        </p:txBody>
      </p:sp>
      <p:sp>
        <p:nvSpPr>
          <p:cNvPr id="3" name="Rectangle 2"/>
          <p:cNvSpPr/>
          <p:nvPr/>
        </p:nvSpPr>
        <p:spPr>
          <a:xfrm>
            <a:off x="967960" y="2443137"/>
            <a:ext cx="5143908" cy="861774"/>
          </a:xfrm>
          <a:prstGeom prst="rect">
            <a:avLst/>
          </a:prstGeom>
        </p:spPr>
        <p:txBody>
          <a:bodyPr wrap="square">
            <a:spAutoFit/>
          </a:bodyPr>
          <a:lstStyle/>
          <a:p>
            <a:r>
              <a:rPr lang="en-GB" sz="1400" b="1" dirty="0" smtClean="0"/>
              <a:t>Title: </a:t>
            </a:r>
            <a:r>
              <a:rPr lang="en-GB" sz="1400" dirty="0" smtClean="0"/>
              <a:t>Statelessness </a:t>
            </a:r>
            <a:r>
              <a:rPr lang="en-GB" sz="1400" b="1" i="1" dirty="0" smtClean="0"/>
              <a:t>Belonging </a:t>
            </a:r>
            <a:r>
              <a:rPr lang="en-GB" sz="1400" b="1" i="1" dirty="0"/>
              <a:t>Somewhere, Belonging </a:t>
            </a:r>
            <a:r>
              <a:rPr lang="en-GB" sz="1400" b="1" i="1" dirty="0" smtClean="0"/>
              <a:t>to Nowhere</a:t>
            </a:r>
            <a:endParaRPr lang="en-GB" sz="1400" dirty="0"/>
          </a:p>
          <a:p>
            <a:endParaRPr lang="en-GB" dirty="0"/>
          </a:p>
          <a:p>
            <a:endParaRPr lang="en-GB" dirty="0"/>
          </a:p>
        </p:txBody>
      </p:sp>
      <p:sp>
        <p:nvSpPr>
          <p:cNvPr id="4" name="Rectangle 3"/>
          <p:cNvSpPr/>
          <p:nvPr/>
        </p:nvSpPr>
        <p:spPr>
          <a:xfrm>
            <a:off x="5930182" y="4418060"/>
            <a:ext cx="3110132" cy="2277547"/>
          </a:xfrm>
          <a:prstGeom prst="rect">
            <a:avLst/>
          </a:prstGeom>
          <a:solidFill>
            <a:schemeClr val="accent1"/>
          </a:solidFill>
        </p:spPr>
        <p:txBody>
          <a:bodyPr wrap="square">
            <a:spAutoFit/>
          </a:bodyPr>
          <a:lstStyle/>
          <a:p>
            <a:pPr>
              <a:spcAft>
                <a:spcPts val="0"/>
              </a:spcAft>
            </a:pPr>
            <a:r>
              <a:rPr lang="en-GB" sz="1000" b="1" dirty="0" smtClean="0">
                <a:latin typeface="Calibri" panose="020F0502020204030204" pitchFamily="34" charset="0"/>
                <a:ea typeface="Times New Roman" panose="02020603050405020304" pitchFamily="18" charset="0"/>
                <a:cs typeface="Arial" panose="020B0604020202020204" pitchFamily="34" charset="0"/>
              </a:rPr>
              <a:t>Resources</a:t>
            </a:r>
          </a:p>
          <a:p>
            <a:pPr>
              <a:spcAft>
                <a:spcPts val="0"/>
              </a:spcAft>
            </a:pPr>
            <a:r>
              <a:rPr lang="en-GB" sz="1000" b="1" dirty="0" smtClean="0"/>
              <a:t>5.1 Session </a:t>
            </a:r>
            <a:r>
              <a:rPr lang="en-GB" sz="1000" b="1" dirty="0"/>
              <a:t>5</a:t>
            </a:r>
            <a:r>
              <a:rPr lang="en-GB" sz="1000" dirty="0"/>
              <a:t> </a:t>
            </a:r>
            <a:r>
              <a:rPr lang="en-GB" sz="1000" b="1" dirty="0"/>
              <a:t>PowerPoint Slides </a:t>
            </a:r>
            <a:r>
              <a:rPr lang="en-GB" sz="1000" b="1" dirty="0" smtClean="0"/>
              <a:t>5.2 Certificate </a:t>
            </a:r>
            <a:r>
              <a:rPr lang="en-GB" sz="1000" b="1" dirty="0"/>
              <a:t>of Belonging </a:t>
            </a:r>
            <a:r>
              <a:rPr lang="en-GB" sz="1000" dirty="0"/>
              <a:t>(a. template, and b. sample with prompt questions)</a:t>
            </a:r>
          </a:p>
          <a:p>
            <a:pPr lvl="0"/>
            <a:r>
              <a:rPr lang="en-GB" sz="1000" dirty="0"/>
              <a:t>Working wall / Board, to gather </a:t>
            </a:r>
            <a:r>
              <a:rPr lang="en-GB" sz="1000" dirty="0" smtClean="0"/>
              <a:t>ideas</a:t>
            </a:r>
          </a:p>
          <a:p>
            <a:r>
              <a:rPr lang="en-GB" sz="1000" b="1" dirty="0"/>
              <a:t>5.3 How do I know I belong to a country?</a:t>
            </a:r>
            <a:r>
              <a:rPr lang="en-GB" sz="1000" dirty="0"/>
              <a:t> </a:t>
            </a:r>
            <a:r>
              <a:rPr lang="en-GB" sz="1000" i="1" dirty="0"/>
              <a:t>Diamond 9</a:t>
            </a:r>
            <a:endParaRPr lang="en-GB" sz="1000" dirty="0"/>
          </a:p>
          <a:p>
            <a:r>
              <a:rPr lang="en-GB" sz="1000" b="1" dirty="0" smtClean="0"/>
              <a:t>5.4 </a:t>
            </a:r>
            <a:r>
              <a:rPr lang="en-GB" sz="1000" b="1" dirty="0"/>
              <a:t>Belonging to Nowhere</a:t>
            </a:r>
            <a:endParaRPr lang="en-GB" sz="1000" dirty="0"/>
          </a:p>
          <a:p>
            <a:r>
              <a:rPr lang="en-GB" sz="1000" b="1" dirty="0"/>
              <a:t>5.5 I Belong Campaign</a:t>
            </a:r>
            <a:endParaRPr lang="en-GB" sz="1000" dirty="0"/>
          </a:p>
          <a:p>
            <a:r>
              <a:rPr lang="en-GB" sz="1000" b="1" dirty="0"/>
              <a:t>5.6 I Belong extract</a:t>
            </a:r>
            <a:endParaRPr lang="en-GB" sz="1000" dirty="0"/>
          </a:p>
          <a:p>
            <a:r>
              <a:rPr lang="en-GB" sz="1000" dirty="0"/>
              <a:t> </a:t>
            </a:r>
            <a:r>
              <a:rPr lang="en-GB" sz="1000" b="1" i="1" dirty="0" smtClean="0"/>
              <a:t>See </a:t>
            </a:r>
            <a:r>
              <a:rPr lang="en-GB" sz="1000" b="1" i="1" dirty="0"/>
              <a:t>also Teacher information sheets / PDF</a:t>
            </a:r>
            <a:endParaRPr lang="en-GB" sz="1000" dirty="0"/>
          </a:p>
          <a:p>
            <a:r>
              <a:rPr lang="en-GB" sz="1000" b="1" dirty="0"/>
              <a:t>5.7 UK Citizenship types Teacher resource</a:t>
            </a:r>
          </a:p>
          <a:p>
            <a:r>
              <a:rPr lang="en-GB" sz="1000" b="1" dirty="0"/>
              <a:t>5.8 Birth Certificates in the UK</a:t>
            </a:r>
          </a:p>
          <a:p>
            <a:r>
              <a:rPr lang="en-GB" sz="1000" b="1" dirty="0"/>
              <a:t>5.9 ‘I am Here I belong’ UN Report</a:t>
            </a:r>
          </a:p>
          <a:p>
            <a:pPr lvl="0"/>
            <a:endParaRPr lang="en-GB" sz="1200" dirty="0"/>
          </a:p>
        </p:txBody>
      </p:sp>
    </p:spTree>
    <p:extLst>
      <p:ext uri="{BB962C8B-B14F-4D97-AF65-F5344CB8AC3E}">
        <p14:creationId xmlns:p14="http://schemas.microsoft.com/office/powerpoint/2010/main" val="3533915579"/>
      </p:ext>
    </p:extLst>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59"/>
        <p:cNvGrpSpPr/>
        <p:nvPr/>
      </p:nvGrpSpPr>
      <p:grpSpPr>
        <a:xfrm>
          <a:off x="0" y="0"/>
          <a:ext cx="0" cy="0"/>
          <a:chOff x="0" y="0"/>
          <a:chExt cx="0" cy="0"/>
        </a:xfrm>
      </p:grpSpPr>
      <p:sp>
        <p:nvSpPr>
          <p:cNvPr id="260" name="Google Shape;260;p33"/>
          <p:cNvSpPr/>
          <p:nvPr/>
        </p:nvSpPr>
        <p:spPr>
          <a:xfrm>
            <a:off x="175150" y="3552413"/>
            <a:ext cx="8841449" cy="3050827"/>
          </a:xfrm>
          <a:prstGeom prst="rect">
            <a:avLst/>
          </a:prstGeom>
          <a:solidFill>
            <a:srgbClr val="A98278"/>
          </a:solidFill>
          <a:ln>
            <a:noFill/>
          </a:ln>
        </p:spPr>
        <p:txBody>
          <a:bodyPr spcFirstLastPara="1" wrap="square" lIns="80150" tIns="80150" rIns="80150" bIns="80150" anchor="ctr" anchorCtr="0">
            <a:noAutofit/>
          </a:bodyPr>
          <a:lstStyle/>
          <a:p>
            <a:r>
              <a:rPr lang="en-GB" sz="1200" b="1" u="sng" dirty="0" smtClean="0"/>
              <a:t>Opening </a:t>
            </a:r>
            <a:r>
              <a:rPr lang="en-GB" sz="1200" b="1" u="sng" dirty="0"/>
              <a:t>up Ideas</a:t>
            </a:r>
            <a:r>
              <a:rPr lang="en-GB" sz="1200" b="1" dirty="0"/>
              <a:t>  15 minutes  	</a:t>
            </a:r>
            <a:r>
              <a:rPr lang="en-GB" sz="1200" b="1" i="1" dirty="0"/>
              <a:t>Belonging Somewhere, Belonging to </a:t>
            </a:r>
            <a:r>
              <a:rPr lang="en-GB" sz="1200" b="1" i="1" dirty="0" smtClean="0"/>
              <a:t>Nowhere</a:t>
            </a:r>
            <a:endParaRPr lang="en-GB" sz="1200" dirty="0"/>
          </a:p>
          <a:p>
            <a:r>
              <a:rPr lang="en-GB" sz="1200" b="1" dirty="0"/>
              <a:t>T explain:</a:t>
            </a:r>
            <a:r>
              <a:rPr lang="en-GB" sz="1200" dirty="0"/>
              <a:t> </a:t>
            </a:r>
          </a:p>
          <a:p>
            <a:r>
              <a:rPr lang="en-GB" sz="1200" dirty="0"/>
              <a:t>What does it mean to belong to a country or nation? Used </a:t>
            </a:r>
            <a:r>
              <a:rPr lang="en-GB" sz="1200" b="1" dirty="0"/>
              <a:t>5.3 Diamond 9 How do I know I belong to a country? </a:t>
            </a:r>
            <a:r>
              <a:rPr lang="en-GB" sz="1200" dirty="0"/>
              <a:t>Students to put in rank order aspects of belonging to a country. </a:t>
            </a:r>
            <a:r>
              <a:rPr lang="en-GB" sz="1200" b="1" dirty="0"/>
              <a:t>Slide </a:t>
            </a:r>
            <a:r>
              <a:rPr lang="en-GB" sz="1200" b="1" dirty="0"/>
              <a:t>8</a:t>
            </a:r>
            <a:endParaRPr lang="en-GB" sz="1200" dirty="0"/>
          </a:p>
          <a:p>
            <a:r>
              <a:rPr lang="en-GB" sz="1200" dirty="0"/>
              <a:t>The questions below will appear on a click:</a:t>
            </a:r>
          </a:p>
          <a:p>
            <a:pPr lvl="0"/>
            <a:r>
              <a:rPr lang="en-GB" sz="1200" dirty="0"/>
              <a:t>Which aspects of belonging are the most important, do you think? </a:t>
            </a:r>
          </a:p>
          <a:p>
            <a:pPr lvl="0"/>
            <a:r>
              <a:rPr lang="en-GB" sz="1200" dirty="0"/>
              <a:t>Why are they more important ones? </a:t>
            </a:r>
          </a:p>
          <a:p>
            <a:r>
              <a:rPr lang="en-GB" sz="1200" dirty="0"/>
              <a:t> </a:t>
            </a:r>
          </a:p>
          <a:p>
            <a:r>
              <a:rPr lang="en-GB" sz="1200" b="1" dirty="0"/>
              <a:t>Discuss: Slide </a:t>
            </a:r>
            <a:r>
              <a:rPr lang="en-GB" sz="1200" b="1" dirty="0" smtClean="0"/>
              <a:t>9.</a:t>
            </a:r>
            <a:endParaRPr lang="en-GB" sz="1200" dirty="0"/>
          </a:p>
          <a:p>
            <a:pPr lvl="0"/>
            <a:r>
              <a:rPr lang="en-GB" sz="1200" dirty="0"/>
              <a:t>What does it mean to </a:t>
            </a:r>
            <a:r>
              <a:rPr lang="en-GB" sz="1200" b="1" dirty="0"/>
              <a:t>‘not belong’</a:t>
            </a:r>
            <a:r>
              <a:rPr lang="en-GB" sz="1200" dirty="0"/>
              <a:t> anywhere? </a:t>
            </a:r>
          </a:p>
          <a:p>
            <a:pPr lvl="0"/>
            <a:r>
              <a:rPr lang="en-GB" sz="1200" dirty="0"/>
              <a:t>What would that be like? </a:t>
            </a:r>
          </a:p>
          <a:p>
            <a:pPr lvl="0"/>
            <a:r>
              <a:rPr lang="en-GB" sz="1200" dirty="0"/>
              <a:t>What might you miss out on, if you are living in a place that does not recognise that you </a:t>
            </a:r>
            <a:r>
              <a:rPr lang="en-GB" sz="1200" b="1" dirty="0"/>
              <a:t>even exist</a:t>
            </a:r>
            <a:r>
              <a:rPr lang="en-GB" sz="1200" dirty="0"/>
              <a:t>? </a:t>
            </a:r>
          </a:p>
        </p:txBody>
      </p:sp>
      <p:pic>
        <p:nvPicPr>
          <p:cNvPr id="261" name="Google Shape;261;p33"/>
          <p:cNvPicPr preferRelativeResize="0"/>
          <p:nvPr/>
        </p:nvPicPr>
        <p:blipFill rotWithShape="1">
          <a:blip r:embed="rId3">
            <a:alphaModFix/>
          </a:blip>
          <a:srcRect/>
          <a:stretch/>
        </p:blipFill>
        <p:spPr>
          <a:xfrm>
            <a:off x="7624820" y="85154"/>
            <a:ext cx="1379321" cy="474154"/>
          </a:xfrm>
          <a:prstGeom prst="rect">
            <a:avLst/>
          </a:prstGeom>
          <a:noFill/>
          <a:ln>
            <a:noFill/>
          </a:ln>
        </p:spPr>
      </p:pic>
      <p:sp>
        <p:nvSpPr>
          <p:cNvPr id="263" name="Google Shape;263;p33"/>
          <p:cNvSpPr txBox="1"/>
          <p:nvPr/>
        </p:nvSpPr>
        <p:spPr>
          <a:xfrm>
            <a:off x="187611" y="653554"/>
            <a:ext cx="8816529" cy="2898859"/>
          </a:xfrm>
          <a:prstGeom prst="rect">
            <a:avLst/>
          </a:prstGeom>
          <a:solidFill>
            <a:schemeClr val="accent1">
              <a:lumMod val="20000"/>
              <a:lumOff val="80000"/>
            </a:schemeClr>
          </a:solidFill>
          <a:ln>
            <a:noFill/>
          </a:ln>
        </p:spPr>
        <p:txBody>
          <a:bodyPr spcFirstLastPara="1" wrap="square" lIns="80150" tIns="80150" rIns="80150" bIns="80150" anchor="t" anchorCtr="0">
            <a:noAutofit/>
          </a:bodyPr>
          <a:lstStyle/>
          <a:p>
            <a:r>
              <a:rPr lang="en-GB" sz="1200" b="1" u="sng" dirty="0" smtClean="0"/>
              <a:t>First Thoughts</a:t>
            </a:r>
            <a:r>
              <a:rPr lang="en-GB" sz="1200" b="1" dirty="0" smtClean="0"/>
              <a:t> 15 Minutes.  	</a:t>
            </a:r>
            <a:r>
              <a:rPr lang="en-GB" sz="1200" b="1" i="1" dirty="0" smtClean="0"/>
              <a:t>How do I know I belong to </a:t>
            </a:r>
            <a:r>
              <a:rPr lang="en-GB" sz="1200" b="1" i="1" u="sng" dirty="0" smtClean="0"/>
              <a:t>this</a:t>
            </a:r>
            <a:r>
              <a:rPr lang="en-GB" sz="1200" b="1" i="1" dirty="0" smtClean="0"/>
              <a:t> school?</a:t>
            </a:r>
            <a:endParaRPr lang="en-GB" sz="1200" dirty="0" smtClean="0"/>
          </a:p>
          <a:p>
            <a:r>
              <a:rPr lang="en-GB" sz="1200" b="1" dirty="0" smtClean="0"/>
              <a:t>T explain:</a:t>
            </a:r>
            <a:r>
              <a:rPr lang="en-GB" sz="1200" dirty="0" smtClean="0"/>
              <a:t> Return to Session 1 theme of Belonging. </a:t>
            </a:r>
            <a:r>
              <a:rPr lang="en-GB" sz="1200" b="1" i="1" dirty="0" smtClean="0"/>
              <a:t>What does it mean to belong to our school?</a:t>
            </a:r>
            <a:r>
              <a:rPr lang="en-GB" sz="1200" dirty="0" smtClean="0"/>
              <a:t> What is the evidence? </a:t>
            </a:r>
          </a:p>
          <a:p>
            <a:r>
              <a:rPr lang="en-GB" sz="1200" dirty="0" smtClean="0"/>
              <a:t>[In session 1, Students created a </a:t>
            </a:r>
            <a:r>
              <a:rPr lang="en-GB" sz="1200" b="1" dirty="0" smtClean="0"/>
              <a:t>Diamond 9 of </a:t>
            </a:r>
            <a:r>
              <a:rPr lang="en-GB" sz="1200" b="1" i="1" dirty="0" smtClean="0"/>
              <a:t>belonging to school</a:t>
            </a:r>
            <a:r>
              <a:rPr lang="en-GB" sz="1200" b="1" dirty="0" smtClean="0"/>
              <a:t>. </a:t>
            </a:r>
            <a:r>
              <a:rPr lang="en-GB" sz="1200" dirty="0" smtClean="0"/>
              <a:t>If a photo was taken of that diamond 9, then their ideas could be revisited here.] </a:t>
            </a:r>
            <a:r>
              <a:rPr lang="en-GB" sz="1200" b="1" dirty="0" smtClean="0"/>
              <a:t>see slide </a:t>
            </a:r>
            <a:r>
              <a:rPr lang="en-GB" sz="1200" b="1" dirty="0" smtClean="0"/>
              <a:t>5 </a:t>
            </a:r>
            <a:r>
              <a:rPr lang="en-GB" sz="1200" b="1" dirty="0" smtClean="0"/>
              <a:t>for examples</a:t>
            </a:r>
            <a:endParaRPr lang="en-GB" sz="1200" dirty="0" smtClean="0"/>
          </a:p>
          <a:p>
            <a:r>
              <a:rPr lang="en-GB" sz="1200" dirty="0" smtClean="0"/>
              <a:t> </a:t>
            </a:r>
            <a:r>
              <a:rPr lang="en-GB" sz="1200" b="1" dirty="0" smtClean="0"/>
              <a:t>Activity:</a:t>
            </a:r>
            <a:endParaRPr lang="en-GB" sz="1200" dirty="0" smtClean="0"/>
          </a:p>
          <a:p>
            <a:r>
              <a:rPr lang="en-GB" sz="1200" dirty="0" smtClean="0"/>
              <a:t>Create a</a:t>
            </a:r>
            <a:r>
              <a:rPr lang="en-GB" sz="1200" b="1" dirty="0" smtClean="0"/>
              <a:t> Certificate of Belonging </a:t>
            </a:r>
            <a:r>
              <a:rPr lang="en-GB" sz="1200" dirty="0" smtClean="0"/>
              <a:t>to this school. </a:t>
            </a:r>
            <a:r>
              <a:rPr lang="en-GB" sz="1200" b="1" dirty="0" smtClean="0"/>
              <a:t>slide </a:t>
            </a:r>
            <a:r>
              <a:rPr lang="en-GB" sz="1200" b="1" dirty="0" smtClean="0"/>
              <a:t>6</a:t>
            </a:r>
            <a:endParaRPr lang="en-GB" sz="1200" dirty="0" smtClean="0"/>
          </a:p>
          <a:p>
            <a:r>
              <a:rPr lang="en-GB" sz="1200" dirty="0" smtClean="0"/>
              <a:t>Use </a:t>
            </a:r>
            <a:r>
              <a:rPr lang="en-GB" sz="1200" b="1" dirty="0" smtClean="0"/>
              <a:t>5.2a</a:t>
            </a:r>
            <a:r>
              <a:rPr lang="en-GB" sz="1200" dirty="0" smtClean="0"/>
              <a:t> </a:t>
            </a:r>
            <a:r>
              <a:rPr lang="en-GB" sz="1200" b="1" dirty="0" smtClean="0"/>
              <a:t>Certificate of Belonging Template. </a:t>
            </a:r>
            <a:r>
              <a:rPr lang="en-GB" sz="1200" dirty="0" smtClean="0"/>
              <a:t>Use this for each student to identify ways in which they belong to, have roots in, and are recognised as a valid member of the school community.</a:t>
            </a:r>
          </a:p>
          <a:p>
            <a:r>
              <a:rPr lang="en-GB" sz="1200" b="1" dirty="0" smtClean="0"/>
              <a:t>5.2b</a:t>
            </a:r>
            <a:r>
              <a:rPr lang="en-GB" sz="1200" dirty="0" smtClean="0"/>
              <a:t> </a:t>
            </a:r>
            <a:r>
              <a:rPr lang="en-GB" sz="1200" b="1" dirty="0" smtClean="0"/>
              <a:t>Certificate of Belonging - Sample </a:t>
            </a:r>
            <a:r>
              <a:rPr lang="en-GB" sz="1200" dirty="0" smtClean="0"/>
              <a:t>has some prompt questions on it, </a:t>
            </a:r>
            <a:r>
              <a:rPr lang="en-GB" sz="1200" b="1" dirty="0" smtClean="0"/>
              <a:t>slide </a:t>
            </a:r>
            <a:r>
              <a:rPr lang="en-GB" sz="1200" b="1" dirty="0" smtClean="0"/>
              <a:t>7</a:t>
            </a:r>
            <a:endParaRPr lang="en-GB" sz="1200" b="1" dirty="0" smtClean="0"/>
          </a:p>
          <a:p>
            <a:endParaRPr lang="en-GB" sz="1200" b="1" dirty="0"/>
          </a:p>
          <a:p>
            <a:r>
              <a:rPr lang="en-GB" sz="1200" i="1" dirty="0" smtClean="0"/>
              <a:t>Possible </a:t>
            </a:r>
            <a:r>
              <a:rPr lang="en-GB" sz="1200" i="1" dirty="0"/>
              <a:t>responses to evidence I  ‘belong to this school’:</a:t>
            </a:r>
            <a:endParaRPr lang="en-GB" sz="1200" dirty="0"/>
          </a:p>
          <a:p>
            <a:r>
              <a:rPr lang="en-GB" sz="1200" b="1" dirty="0"/>
              <a:t>Uniform, name on the register, have my log-in to school website, school will publish my exam results, I may be involved in activities that are published on the website, my name on an achievement list or board, I’m asked to help out in school, I have a locker, in a team, </a:t>
            </a:r>
            <a:r>
              <a:rPr lang="en-GB" sz="1200" b="1" dirty="0" err="1"/>
              <a:t>etc</a:t>
            </a:r>
            <a:endParaRPr lang="en-GB" sz="1200" dirty="0"/>
          </a:p>
        </p:txBody>
      </p:sp>
      <p:sp>
        <p:nvSpPr>
          <p:cNvPr id="264" name="Google Shape;264;p33"/>
          <p:cNvSpPr txBox="1"/>
          <p:nvPr/>
        </p:nvSpPr>
        <p:spPr>
          <a:xfrm>
            <a:off x="160239" y="94416"/>
            <a:ext cx="7361636" cy="526272"/>
          </a:xfrm>
          <a:prstGeom prst="rect">
            <a:avLst/>
          </a:prstGeom>
          <a:noFill/>
          <a:ln>
            <a:noFill/>
          </a:ln>
        </p:spPr>
        <p:txBody>
          <a:bodyPr spcFirstLastPara="1" wrap="square" lIns="80150" tIns="80150" rIns="80150" bIns="80150" anchor="t" anchorCtr="0">
            <a:noAutofit/>
          </a:bodyPr>
          <a:lstStyle/>
          <a:p>
            <a:pPr marL="0" marR="0" lvl="0" indent="0" algn="l" rtl="0">
              <a:spcBef>
                <a:spcPts val="0"/>
              </a:spcBef>
              <a:spcAft>
                <a:spcPts val="0"/>
              </a:spcAft>
              <a:buNone/>
            </a:pPr>
            <a:r>
              <a:rPr lang="en-GB" sz="1400" b="1" dirty="0">
                <a:solidFill>
                  <a:srgbClr val="A98278"/>
                </a:solidFill>
                <a:latin typeface="Prompt"/>
                <a:ea typeface="Prompt"/>
                <a:cs typeface="Prompt"/>
                <a:sym typeface="Prompt"/>
              </a:rPr>
              <a:t>// Economic </a:t>
            </a:r>
            <a:r>
              <a:rPr lang="en-GB" sz="1400" b="1" dirty="0" smtClean="0">
                <a:solidFill>
                  <a:srgbClr val="A98278"/>
                </a:solidFill>
                <a:latin typeface="Prompt"/>
                <a:ea typeface="Prompt"/>
                <a:cs typeface="Prompt"/>
                <a:sym typeface="Prompt"/>
              </a:rPr>
              <a:t>Migration- Asylum Seekers //</a:t>
            </a:r>
            <a:r>
              <a:rPr lang="en-GB" sz="1400" b="1" dirty="0">
                <a:solidFill>
                  <a:srgbClr val="A98278"/>
                </a:solidFill>
                <a:latin typeface="Prompt"/>
                <a:ea typeface="Prompt"/>
                <a:cs typeface="Prompt"/>
                <a:sym typeface="Prompt"/>
              </a:rPr>
              <a:t>Teaching Learning </a:t>
            </a:r>
            <a:r>
              <a:rPr lang="en-GB" sz="1400" b="1" dirty="0" smtClean="0">
                <a:solidFill>
                  <a:srgbClr val="A98278"/>
                </a:solidFill>
                <a:latin typeface="Prompt"/>
                <a:ea typeface="Prompt"/>
                <a:cs typeface="Prompt"/>
                <a:sym typeface="Prompt"/>
              </a:rPr>
              <a:t>Unit Lesson 5 Statelessness </a:t>
            </a:r>
            <a:endParaRPr sz="1400" dirty="0">
              <a:solidFill>
                <a:srgbClr val="A98278"/>
              </a:solidFill>
              <a:latin typeface="Arial"/>
              <a:ea typeface="Arial"/>
              <a:cs typeface="Arial"/>
              <a:sym typeface="Arial"/>
            </a:endParaRPr>
          </a:p>
        </p:txBody>
      </p:sp>
      <p:sp>
        <p:nvSpPr>
          <p:cNvPr id="268" name="Google Shape;268;p33"/>
          <p:cNvSpPr txBox="1"/>
          <p:nvPr/>
        </p:nvSpPr>
        <p:spPr>
          <a:xfrm>
            <a:off x="6620621" y="1676427"/>
            <a:ext cx="2063594" cy="582955"/>
          </a:xfrm>
          <a:prstGeom prst="rect">
            <a:avLst/>
          </a:prstGeom>
          <a:noFill/>
          <a:ln>
            <a:noFill/>
          </a:ln>
        </p:spPr>
        <p:txBody>
          <a:bodyPr spcFirstLastPara="1" wrap="square" lIns="80150" tIns="80150" rIns="80150" bIns="80150" anchor="t" anchorCtr="0">
            <a:noAutofit/>
          </a:bodyPr>
          <a:lstStyle/>
          <a:p>
            <a:pPr marL="0" marR="0" lvl="0" indent="0" algn="l" rtl="0">
              <a:spcBef>
                <a:spcPts val="0"/>
              </a:spcBef>
              <a:spcAft>
                <a:spcPts val="0"/>
              </a:spcAft>
              <a:buNone/>
            </a:pPr>
            <a:endParaRPr sz="1600" b="1">
              <a:solidFill>
                <a:srgbClr val="A98278"/>
              </a:solidFill>
              <a:latin typeface="Prompt"/>
              <a:ea typeface="Prompt"/>
              <a:cs typeface="Prompt"/>
              <a:sym typeface="Prompt"/>
            </a:endParaRPr>
          </a:p>
        </p:txBody>
      </p:sp>
    </p:spTree>
    <p:extLst>
      <p:ext uri="{BB962C8B-B14F-4D97-AF65-F5344CB8AC3E}">
        <p14:creationId xmlns:p14="http://schemas.microsoft.com/office/powerpoint/2010/main" val="461974560"/>
      </p:ext>
    </p:extLst>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59"/>
        <p:cNvGrpSpPr/>
        <p:nvPr/>
      </p:nvGrpSpPr>
      <p:grpSpPr>
        <a:xfrm>
          <a:off x="0" y="0"/>
          <a:ext cx="0" cy="0"/>
          <a:chOff x="0" y="0"/>
          <a:chExt cx="0" cy="0"/>
        </a:xfrm>
      </p:grpSpPr>
      <p:sp>
        <p:nvSpPr>
          <p:cNvPr id="260" name="Google Shape;260;p33"/>
          <p:cNvSpPr/>
          <p:nvPr/>
        </p:nvSpPr>
        <p:spPr>
          <a:xfrm>
            <a:off x="160239" y="5179529"/>
            <a:ext cx="8841449" cy="1656183"/>
          </a:xfrm>
          <a:prstGeom prst="rect">
            <a:avLst/>
          </a:prstGeom>
          <a:solidFill>
            <a:srgbClr val="A98278"/>
          </a:solidFill>
          <a:ln>
            <a:noFill/>
          </a:ln>
        </p:spPr>
        <p:txBody>
          <a:bodyPr spcFirstLastPara="1" wrap="square" lIns="80150" tIns="80150" rIns="80150" bIns="80150" anchor="ctr" anchorCtr="0">
            <a:noAutofit/>
          </a:bodyPr>
          <a:lstStyle/>
          <a:p>
            <a:r>
              <a:rPr lang="en-GB" sz="1200" b="1" u="sng" dirty="0"/>
              <a:t>Conclusion and Reflection</a:t>
            </a:r>
            <a:r>
              <a:rPr lang="en-GB" sz="1200" b="1" dirty="0"/>
              <a:t> 5 minutes  	</a:t>
            </a:r>
            <a:r>
              <a:rPr lang="en-GB" sz="1200" b="1" i="1" dirty="0"/>
              <a:t>Thinking point</a:t>
            </a:r>
            <a:endParaRPr lang="en-GB" sz="1200" b="1" dirty="0"/>
          </a:p>
          <a:p>
            <a:r>
              <a:rPr lang="en-GB" sz="1200" dirty="0"/>
              <a:t>Reflect on all the ways that we know we belong – to school, to our groups of friends, to our family and carers, to our local community (such as our previous primary school) and to our country. </a:t>
            </a:r>
          </a:p>
          <a:p>
            <a:r>
              <a:rPr lang="en-GB" sz="1200" dirty="0"/>
              <a:t>These all help to create a sense of identify and safety – secure that we can get help such as health care, education, money; and no one can make us leave because we ‘do not belong to this country’.</a:t>
            </a:r>
          </a:p>
        </p:txBody>
      </p:sp>
      <p:pic>
        <p:nvPicPr>
          <p:cNvPr id="261" name="Google Shape;261;p33"/>
          <p:cNvPicPr preferRelativeResize="0"/>
          <p:nvPr/>
        </p:nvPicPr>
        <p:blipFill rotWithShape="1">
          <a:blip r:embed="rId3">
            <a:alphaModFix/>
          </a:blip>
          <a:srcRect/>
          <a:stretch/>
        </p:blipFill>
        <p:spPr>
          <a:xfrm>
            <a:off x="7624820" y="85154"/>
            <a:ext cx="1379321" cy="474154"/>
          </a:xfrm>
          <a:prstGeom prst="rect">
            <a:avLst/>
          </a:prstGeom>
          <a:noFill/>
          <a:ln>
            <a:noFill/>
          </a:ln>
        </p:spPr>
      </p:pic>
      <p:sp>
        <p:nvSpPr>
          <p:cNvPr id="263" name="Google Shape;263;p33"/>
          <p:cNvSpPr txBox="1"/>
          <p:nvPr/>
        </p:nvSpPr>
        <p:spPr>
          <a:xfrm>
            <a:off x="107504" y="579249"/>
            <a:ext cx="8909095" cy="4793967"/>
          </a:xfrm>
          <a:prstGeom prst="rect">
            <a:avLst/>
          </a:prstGeom>
          <a:solidFill>
            <a:schemeClr val="accent1">
              <a:lumMod val="20000"/>
              <a:lumOff val="80000"/>
            </a:schemeClr>
          </a:solidFill>
          <a:ln>
            <a:noFill/>
          </a:ln>
        </p:spPr>
        <p:txBody>
          <a:bodyPr spcFirstLastPara="1" wrap="square" lIns="80150" tIns="80150" rIns="80150" bIns="80150" anchor="t" anchorCtr="0">
            <a:noAutofit/>
          </a:bodyPr>
          <a:lstStyle/>
          <a:p>
            <a:r>
              <a:rPr lang="en-GB" sz="1200" b="1" u="sng" dirty="0"/>
              <a:t>Exploration and Consolidation</a:t>
            </a:r>
            <a:r>
              <a:rPr lang="en-GB" sz="1200" b="1" dirty="0"/>
              <a:t> 20 minutes     </a:t>
            </a:r>
            <a:r>
              <a:rPr lang="en-GB" sz="1200" b="1" i="1" dirty="0"/>
              <a:t>Statelessness</a:t>
            </a:r>
            <a:endParaRPr lang="en-GB" sz="1200" dirty="0"/>
          </a:p>
          <a:p>
            <a:r>
              <a:rPr lang="en-GB" sz="1200" dirty="0"/>
              <a:t> </a:t>
            </a:r>
            <a:r>
              <a:rPr lang="en-GB" sz="1200" b="1" dirty="0" smtClean="0"/>
              <a:t>T </a:t>
            </a:r>
            <a:r>
              <a:rPr lang="en-GB" sz="1200" b="1" dirty="0"/>
              <a:t>Explain</a:t>
            </a:r>
            <a:r>
              <a:rPr lang="en-GB" sz="1200" dirty="0"/>
              <a:t> that some people are born without an official registration of them. Show the slide of a UK Birth certificate. </a:t>
            </a:r>
            <a:r>
              <a:rPr lang="en-GB" sz="1200" b="1" dirty="0"/>
              <a:t>Slide </a:t>
            </a:r>
            <a:r>
              <a:rPr lang="en-GB" sz="1200" b="1" dirty="0" smtClean="0"/>
              <a:t>10</a:t>
            </a:r>
            <a:endParaRPr lang="en-GB" sz="1200" dirty="0"/>
          </a:p>
          <a:p>
            <a:r>
              <a:rPr lang="en-GB" sz="1200" dirty="0"/>
              <a:t>Imagine that your birth certificate is torn up, and the government’s record of it is destroyed; or that when your child is born, the government refuses to issue a birth certificate. </a:t>
            </a:r>
          </a:p>
          <a:p>
            <a:pPr lvl="0"/>
            <a:r>
              <a:rPr lang="en-GB" sz="1200" dirty="0"/>
              <a:t>What might that mean for you or your child?</a:t>
            </a:r>
          </a:p>
          <a:p>
            <a:r>
              <a:rPr lang="en-GB" sz="1200" dirty="0"/>
              <a:t> </a:t>
            </a:r>
          </a:p>
          <a:p>
            <a:r>
              <a:rPr lang="en-GB" sz="1200" b="1" dirty="0"/>
              <a:t>T Explain</a:t>
            </a:r>
            <a:r>
              <a:rPr lang="en-GB" sz="1200" dirty="0"/>
              <a:t>: Losing your legal identity - people who are stateless. </a:t>
            </a:r>
          </a:p>
          <a:p>
            <a:pPr lvl="1"/>
            <a:r>
              <a:rPr lang="en-GB" sz="1200" dirty="0"/>
              <a:t>There are 10 million stateless people (according to UNHCR in 2018). </a:t>
            </a:r>
          </a:p>
          <a:p>
            <a:pPr lvl="1"/>
            <a:r>
              <a:rPr lang="en-GB" sz="1200" dirty="0"/>
              <a:t>Show video ( 1 minute 30 seconds) </a:t>
            </a:r>
            <a:r>
              <a:rPr lang="en-GB" sz="1200" u="sng" dirty="0">
                <a:hlinkClick r:id="rId4"/>
              </a:rPr>
              <a:t>http://www.unhcr.org/uk/stateless-people.html</a:t>
            </a:r>
            <a:r>
              <a:rPr lang="en-GB" sz="1200" dirty="0"/>
              <a:t> </a:t>
            </a:r>
            <a:r>
              <a:rPr lang="en-GB" sz="1200" b="1" dirty="0"/>
              <a:t>Slide </a:t>
            </a:r>
            <a:r>
              <a:rPr lang="en-GB" sz="1200" b="1" dirty="0" smtClean="0"/>
              <a:t>12</a:t>
            </a:r>
            <a:endParaRPr lang="en-GB" sz="1200" dirty="0"/>
          </a:p>
          <a:p>
            <a:pPr lvl="1"/>
            <a:r>
              <a:rPr lang="en-GB" sz="1200" b="1" dirty="0"/>
              <a:t>Read 5.4 Belonging to Nowhere </a:t>
            </a:r>
            <a:r>
              <a:rPr lang="en-GB" sz="1200" dirty="0"/>
              <a:t>(2 page explanation and information sheets)</a:t>
            </a:r>
          </a:p>
          <a:p>
            <a:pPr lvl="0"/>
            <a:r>
              <a:rPr lang="en-GB" sz="1200" dirty="0"/>
              <a:t>Discuss the video and information in partners or groups. </a:t>
            </a:r>
            <a:r>
              <a:rPr lang="en-GB" sz="1200" dirty="0" smtClean="0"/>
              <a:t>[ images slides 13/14] </a:t>
            </a:r>
            <a:endParaRPr lang="en-GB" sz="1200" dirty="0"/>
          </a:p>
          <a:p>
            <a:r>
              <a:rPr lang="en-GB" sz="1200" b="1" dirty="0"/>
              <a:t> </a:t>
            </a:r>
            <a:endParaRPr lang="en-GB" sz="1200" dirty="0"/>
          </a:p>
          <a:p>
            <a:r>
              <a:rPr lang="en-GB" sz="1200" b="1" dirty="0"/>
              <a:t>Slides </a:t>
            </a:r>
            <a:r>
              <a:rPr lang="en-GB" sz="1200" b="1" dirty="0" smtClean="0"/>
              <a:t>15/16/17</a:t>
            </a:r>
            <a:r>
              <a:rPr lang="en-GB" sz="1200" b="1" dirty="0" smtClean="0"/>
              <a:t> </a:t>
            </a:r>
            <a:r>
              <a:rPr lang="en-GB" sz="1200" b="1" dirty="0"/>
              <a:t>Using the resources: 5.5 I Belong Campaign</a:t>
            </a:r>
            <a:r>
              <a:rPr lang="en-GB" sz="1200" dirty="0"/>
              <a:t> and</a:t>
            </a:r>
            <a:r>
              <a:rPr lang="en-GB" sz="1200" b="1" dirty="0"/>
              <a:t> 5.6 I Belong extract</a:t>
            </a:r>
            <a:r>
              <a:rPr lang="en-GB" sz="1200" dirty="0"/>
              <a:t>, link to Sustainable Development Goals Target 16.9:  </a:t>
            </a:r>
            <a:r>
              <a:rPr lang="en-GB" sz="1200" b="1" dirty="0"/>
              <a:t>‘By 2030, provide legal identity for all, including birth registration’.</a:t>
            </a:r>
            <a:endParaRPr lang="en-GB" sz="1200" dirty="0"/>
          </a:p>
          <a:p>
            <a:r>
              <a:rPr lang="en-GB" sz="1200" b="1" dirty="0"/>
              <a:t>Read </a:t>
            </a:r>
            <a:r>
              <a:rPr lang="en-GB" sz="1200" dirty="0"/>
              <a:t>from the ‘I Belong’ report:</a:t>
            </a:r>
          </a:p>
          <a:p>
            <a:r>
              <a:rPr lang="en-GB" sz="1200" dirty="0"/>
              <a:t>‘The strongest message to emerge from the consultations with the children and youth was their sense of identification with the countries in which they had been born and had lived all their lives.  </a:t>
            </a:r>
          </a:p>
          <a:p>
            <a:r>
              <a:rPr lang="en-GB" sz="1200" dirty="0"/>
              <a:t>In almost all cases the best solution to statelessness is to turn a child’s existing links with his or her country of birth and upbringing into the legal bond of nationality. It is vital that this be achieved as early as possible so that no child grows up with the indignities and harm caused by statelessness.’</a:t>
            </a:r>
          </a:p>
          <a:p>
            <a:r>
              <a:rPr lang="en-GB" sz="1200" b="1" dirty="0"/>
              <a:t>#I Belong campaign </a:t>
            </a:r>
            <a:r>
              <a:rPr lang="en-GB" sz="1200" dirty="0"/>
              <a:t>For information about how to get involved and support the #</a:t>
            </a:r>
            <a:r>
              <a:rPr lang="en-GB" sz="1200" dirty="0" err="1"/>
              <a:t>IBelong</a:t>
            </a:r>
            <a:r>
              <a:rPr lang="en-GB" sz="1200" dirty="0"/>
              <a:t> Campaign, see </a:t>
            </a:r>
            <a:r>
              <a:rPr lang="en-GB" sz="1200" u="sng" dirty="0">
                <a:hlinkClick r:id="rId5"/>
              </a:rPr>
              <a:t>www.unhcr.org/ibelong</a:t>
            </a:r>
            <a:r>
              <a:rPr lang="en-GB" sz="1200" dirty="0"/>
              <a:t> </a:t>
            </a:r>
            <a:r>
              <a:rPr lang="en-GB" sz="1200" b="1" dirty="0" smtClean="0"/>
              <a:t>Slide17</a:t>
            </a:r>
            <a:r>
              <a:rPr lang="en-GB" sz="1200" dirty="0" smtClean="0"/>
              <a:t>  </a:t>
            </a:r>
            <a:endParaRPr lang="en-GB" sz="1200" dirty="0"/>
          </a:p>
          <a:p>
            <a:pPr marL="171450" lvl="0" indent="-171450">
              <a:buFont typeface="Arial" panose="020B0604020202020204" pitchFamily="34" charset="0"/>
              <a:buChar char="•"/>
            </a:pPr>
            <a:r>
              <a:rPr lang="en-GB" sz="1200" dirty="0"/>
              <a:t>What could we do to support the ‘I belong’ campaign? </a:t>
            </a:r>
          </a:p>
          <a:p>
            <a:pPr marL="171450" lvl="0" indent="-171450">
              <a:buFont typeface="Arial" panose="020B0604020202020204" pitchFamily="34" charset="0"/>
              <a:buChar char="•"/>
            </a:pPr>
            <a:r>
              <a:rPr lang="en-GB" sz="1200" dirty="0"/>
              <a:t>Is there a need for ‘I belong’ in our local community – in our school, even?</a:t>
            </a:r>
          </a:p>
          <a:p>
            <a:pPr marL="171450" lvl="0" indent="-171450">
              <a:buFont typeface="Arial" panose="020B0604020202020204" pitchFamily="34" charset="0"/>
              <a:buChar char="•"/>
            </a:pPr>
            <a:r>
              <a:rPr lang="en-GB" sz="1200" dirty="0"/>
              <a:t>Who might we ask to visit or speak to us about belonging</a:t>
            </a:r>
            <a:r>
              <a:rPr lang="en-GB" sz="1200" dirty="0" smtClean="0"/>
              <a:t>?</a:t>
            </a:r>
          </a:p>
          <a:p>
            <a:pPr marL="171450" lvl="0" indent="-171450">
              <a:buFont typeface="Arial" panose="020B0604020202020204" pitchFamily="34" charset="0"/>
              <a:buChar char="•"/>
            </a:pPr>
            <a:r>
              <a:rPr lang="en-GB" sz="1200" dirty="0" smtClean="0"/>
              <a:t>Additional slides 18 and 19 </a:t>
            </a:r>
            <a:endParaRPr lang="en-GB" sz="1200" dirty="0"/>
          </a:p>
        </p:txBody>
      </p:sp>
      <p:sp>
        <p:nvSpPr>
          <p:cNvPr id="264" name="Google Shape;264;p33"/>
          <p:cNvSpPr txBox="1"/>
          <p:nvPr/>
        </p:nvSpPr>
        <p:spPr>
          <a:xfrm>
            <a:off x="160239" y="94416"/>
            <a:ext cx="7361636" cy="526272"/>
          </a:xfrm>
          <a:prstGeom prst="rect">
            <a:avLst/>
          </a:prstGeom>
          <a:noFill/>
          <a:ln>
            <a:noFill/>
          </a:ln>
        </p:spPr>
        <p:txBody>
          <a:bodyPr spcFirstLastPara="1" wrap="square" lIns="80150" tIns="80150" rIns="80150" bIns="80150" anchor="t" anchorCtr="0">
            <a:noAutofit/>
          </a:bodyPr>
          <a:lstStyle/>
          <a:p>
            <a:pPr marL="0" marR="0" lvl="0" indent="0" algn="l" rtl="0">
              <a:spcBef>
                <a:spcPts val="0"/>
              </a:spcBef>
              <a:spcAft>
                <a:spcPts val="0"/>
              </a:spcAft>
              <a:buNone/>
            </a:pPr>
            <a:r>
              <a:rPr lang="en-GB" sz="1400" b="1" dirty="0">
                <a:solidFill>
                  <a:srgbClr val="A98278"/>
                </a:solidFill>
                <a:latin typeface="Prompt"/>
                <a:ea typeface="Prompt"/>
                <a:cs typeface="Prompt"/>
                <a:sym typeface="Prompt"/>
              </a:rPr>
              <a:t>// Economic </a:t>
            </a:r>
            <a:r>
              <a:rPr lang="en-GB" sz="1400" b="1" dirty="0" smtClean="0">
                <a:solidFill>
                  <a:srgbClr val="A98278"/>
                </a:solidFill>
                <a:latin typeface="Prompt"/>
                <a:ea typeface="Prompt"/>
                <a:cs typeface="Prompt"/>
                <a:sym typeface="Prompt"/>
              </a:rPr>
              <a:t>Migration- Asylum Seekers //</a:t>
            </a:r>
            <a:r>
              <a:rPr lang="en-GB" sz="1400" b="1" dirty="0">
                <a:solidFill>
                  <a:srgbClr val="A98278"/>
                </a:solidFill>
                <a:latin typeface="Prompt"/>
                <a:ea typeface="Prompt"/>
                <a:cs typeface="Prompt"/>
                <a:sym typeface="Prompt"/>
              </a:rPr>
              <a:t>Teaching Learning </a:t>
            </a:r>
            <a:r>
              <a:rPr lang="en-GB" sz="1400" b="1" dirty="0" smtClean="0">
                <a:solidFill>
                  <a:srgbClr val="A98278"/>
                </a:solidFill>
                <a:latin typeface="Prompt"/>
                <a:ea typeface="Prompt"/>
                <a:cs typeface="Prompt"/>
                <a:sym typeface="Prompt"/>
              </a:rPr>
              <a:t>Unit Lesson 5 Statelessness </a:t>
            </a:r>
            <a:endParaRPr sz="1400" dirty="0">
              <a:solidFill>
                <a:srgbClr val="A98278"/>
              </a:solidFill>
              <a:latin typeface="Arial"/>
              <a:ea typeface="Arial"/>
              <a:cs typeface="Arial"/>
              <a:sym typeface="Arial"/>
            </a:endParaRPr>
          </a:p>
        </p:txBody>
      </p:sp>
      <p:sp>
        <p:nvSpPr>
          <p:cNvPr id="268" name="Google Shape;268;p33"/>
          <p:cNvSpPr txBox="1"/>
          <p:nvPr/>
        </p:nvSpPr>
        <p:spPr>
          <a:xfrm>
            <a:off x="6620621" y="1676427"/>
            <a:ext cx="2063594" cy="582955"/>
          </a:xfrm>
          <a:prstGeom prst="rect">
            <a:avLst/>
          </a:prstGeom>
          <a:noFill/>
          <a:ln>
            <a:noFill/>
          </a:ln>
        </p:spPr>
        <p:txBody>
          <a:bodyPr spcFirstLastPara="1" wrap="square" lIns="80150" tIns="80150" rIns="80150" bIns="80150" anchor="t" anchorCtr="0">
            <a:noAutofit/>
          </a:bodyPr>
          <a:lstStyle/>
          <a:p>
            <a:pPr marL="0" marR="0" lvl="0" indent="0" algn="l" rtl="0">
              <a:spcBef>
                <a:spcPts val="0"/>
              </a:spcBef>
              <a:spcAft>
                <a:spcPts val="0"/>
              </a:spcAft>
              <a:buNone/>
            </a:pPr>
            <a:endParaRPr sz="1600" b="1">
              <a:solidFill>
                <a:srgbClr val="A98278"/>
              </a:solidFill>
              <a:latin typeface="Prompt"/>
              <a:ea typeface="Prompt"/>
              <a:cs typeface="Prompt"/>
              <a:sym typeface="Prompt"/>
            </a:endParaRPr>
          </a:p>
        </p:txBody>
      </p:sp>
    </p:spTree>
    <p:extLst>
      <p:ext uri="{BB962C8B-B14F-4D97-AF65-F5344CB8AC3E}">
        <p14:creationId xmlns:p14="http://schemas.microsoft.com/office/powerpoint/2010/main" val="195058326"/>
      </p:ext>
    </p:extLst>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79512" y="188640"/>
            <a:ext cx="8856984" cy="6336704"/>
          </a:xfrm>
          <a:prstGeom prst="rect">
            <a:avLst/>
          </a:prstGeom>
          <a:solidFill>
            <a:schemeClr val="bg1"/>
          </a:solidFill>
          <a:ln cmpd="sng">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dirty="0"/>
          </a:p>
          <a:p>
            <a:r>
              <a:rPr lang="en-GB" dirty="0"/>
              <a:t>Migration takes place </a:t>
            </a:r>
            <a:r>
              <a:rPr lang="en-GB" b="1" i="1" dirty="0"/>
              <a:t>internally </a:t>
            </a:r>
            <a:r>
              <a:rPr lang="en-GB" dirty="0"/>
              <a:t>and </a:t>
            </a:r>
            <a:r>
              <a:rPr lang="en-GB" b="1" i="1" dirty="0"/>
              <a:t>internationally</a:t>
            </a:r>
            <a:r>
              <a:rPr lang="en-GB" dirty="0"/>
              <a:t>. In our time, the biggest international migration flows are from rich to other rich countries, and from poorer to other poorer countries (North-North; South-South). Much migration is short-term; migrants return to their country of origin. An estimated 258 million people live in a country they weren’t born in; this is approx. 3.6% World’s inhabitants (U.N. 2017). “In Europe, the size of the total population would have declined during the period 2000-2015 in the absence of migration.”(UN 2017). </a:t>
            </a:r>
          </a:p>
          <a:p>
            <a:r>
              <a:rPr lang="en-GB" dirty="0"/>
              <a:t>	</a:t>
            </a:r>
          </a:p>
        </p:txBody>
      </p:sp>
      <p:sp>
        <p:nvSpPr>
          <p:cNvPr id="2" name="Title 1"/>
          <p:cNvSpPr>
            <a:spLocks noGrp="1"/>
          </p:cNvSpPr>
          <p:nvPr>
            <p:ph type="title"/>
          </p:nvPr>
        </p:nvSpPr>
        <p:spPr/>
        <p:txBody>
          <a:bodyPr/>
          <a:lstStyle/>
          <a:p>
            <a:r>
              <a:rPr lang="en-GB" dirty="0" smtClean="0"/>
              <a:t>Big ideas</a:t>
            </a:r>
            <a:endParaRPr lang="en-GB" dirty="0"/>
          </a:p>
        </p:txBody>
      </p:sp>
      <p:sp>
        <p:nvSpPr>
          <p:cNvPr id="3" name="Content Placeholder 2"/>
          <p:cNvSpPr>
            <a:spLocks noGrp="1"/>
          </p:cNvSpPr>
          <p:nvPr>
            <p:ph idx="1"/>
          </p:nvPr>
        </p:nvSpPr>
        <p:spPr>
          <a:xfrm>
            <a:off x="323528" y="1268760"/>
            <a:ext cx="8568952" cy="4525963"/>
          </a:xfrm>
        </p:spPr>
        <p:txBody>
          <a:bodyPr>
            <a:normAutofit fontScale="77500" lnSpcReduction="20000"/>
          </a:bodyPr>
          <a:lstStyle/>
          <a:p>
            <a:pPr marL="0" indent="0">
              <a:buNone/>
            </a:pPr>
            <a:r>
              <a:rPr lang="en-US" b="1" dirty="0" smtClean="0"/>
              <a:t>Big Idea 6</a:t>
            </a:r>
            <a:r>
              <a:rPr lang="en-US" b="1" dirty="0"/>
              <a:t> </a:t>
            </a:r>
            <a:r>
              <a:rPr lang="en-GB" b="1" dirty="0" smtClean="0">
                <a:solidFill>
                  <a:srgbClr val="FF0000"/>
                </a:solidFill>
              </a:rPr>
              <a:t>Migration </a:t>
            </a:r>
            <a:r>
              <a:rPr lang="en-GB" b="1" dirty="0">
                <a:solidFill>
                  <a:srgbClr val="FF0000"/>
                </a:solidFill>
              </a:rPr>
              <a:t>takes place internally and internationally. </a:t>
            </a:r>
            <a:endParaRPr lang="en-GB" b="1" dirty="0" smtClean="0">
              <a:solidFill>
                <a:srgbClr val="FF0000"/>
              </a:solidFill>
            </a:endParaRPr>
          </a:p>
          <a:p>
            <a:pPr marL="0" indent="0">
              <a:buNone/>
            </a:pPr>
            <a:r>
              <a:rPr lang="en-GB" b="1" dirty="0" smtClean="0"/>
              <a:t>In </a:t>
            </a:r>
            <a:r>
              <a:rPr lang="en-GB" b="1" dirty="0"/>
              <a:t>our time, the biggest international migration flows are from rich to other rich countries, and from poorer to other poorer countries (North-North; South-South</a:t>
            </a:r>
            <a:r>
              <a:rPr lang="en-GB" b="1" dirty="0" smtClean="0"/>
              <a:t>).</a:t>
            </a:r>
          </a:p>
          <a:p>
            <a:pPr marL="0" indent="0">
              <a:buNone/>
            </a:pPr>
            <a:r>
              <a:rPr lang="en-GB" b="1" dirty="0" smtClean="0"/>
              <a:t> </a:t>
            </a:r>
            <a:endParaRPr lang="en-GB" dirty="0"/>
          </a:p>
          <a:p>
            <a:pPr marL="0" indent="0">
              <a:buNone/>
            </a:pPr>
            <a:r>
              <a:rPr lang="en-GB" b="1" dirty="0" smtClean="0"/>
              <a:t>Big idea 8/9 </a:t>
            </a:r>
            <a:r>
              <a:rPr lang="en-GB" b="1" dirty="0" smtClean="0">
                <a:solidFill>
                  <a:srgbClr val="FF0000"/>
                </a:solidFill>
              </a:rPr>
              <a:t>Representation </a:t>
            </a:r>
            <a:r>
              <a:rPr lang="en-GB" b="1" dirty="0">
                <a:solidFill>
                  <a:srgbClr val="FF0000"/>
                </a:solidFill>
              </a:rPr>
              <a:t>of migrants. </a:t>
            </a:r>
            <a:endParaRPr lang="en-GB" b="1" dirty="0" smtClean="0">
              <a:solidFill>
                <a:srgbClr val="FF0000"/>
              </a:solidFill>
            </a:endParaRPr>
          </a:p>
          <a:p>
            <a:pPr marL="0" indent="0">
              <a:buNone/>
            </a:pPr>
            <a:r>
              <a:rPr lang="en-GB" dirty="0" smtClean="0"/>
              <a:t>Migration </a:t>
            </a:r>
            <a:r>
              <a:rPr lang="en-GB" dirty="0"/>
              <a:t>is contentious and so is often portrayed in emotive terms by the media. Misrepresentation of migrants &amp; migration can increase tension between communities, fear of ‘the other’ and foster racism and discrimination. </a:t>
            </a:r>
            <a:r>
              <a:rPr lang="en-GB" dirty="0" smtClean="0"/>
              <a:t>This can make it hard for migrants to ‘ belong’ anywhere as they face prejudice and discrimination  </a:t>
            </a:r>
            <a:endParaRPr lang="en-GB" dirty="0"/>
          </a:p>
          <a:p>
            <a:pPr marL="0" indent="0">
              <a:buNone/>
            </a:pPr>
            <a:r>
              <a:rPr lang="en-GB" dirty="0"/>
              <a:t>	</a:t>
            </a:r>
          </a:p>
          <a:p>
            <a:pPr marL="0" indent="0">
              <a:buNone/>
            </a:pPr>
            <a:endParaRPr lang="en-US" b="1" dirty="0" smtClean="0"/>
          </a:p>
        </p:txBody>
      </p:sp>
    </p:spTree>
    <p:extLst>
      <p:ext uri="{BB962C8B-B14F-4D97-AF65-F5344CB8AC3E}">
        <p14:creationId xmlns:p14="http://schemas.microsoft.com/office/powerpoint/2010/main" val="704286581"/>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79512" y="188640"/>
            <a:ext cx="8856984" cy="6336704"/>
          </a:xfrm>
          <a:prstGeom prst="rect">
            <a:avLst/>
          </a:prstGeom>
          <a:solidFill>
            <a:schemeClr val="bg1"/>
          </a:solidFill>
          <a:ln cmpd="sng">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p:cNvSpPr>
            <a:spLocks noGrp="1"/>
          </p:cNvSpPr>
          <p:nvPr>
            <p:ph type="title"/>
          </p:nvPr>
        </p:nvSpPr>
        <p:spPr/>
        <p:txBody>
          <a:bodyPr/>
          <a:lstStyle/>
          <a:p>
            <a:r>
              <a:rPr lang="en-GB" dirty="0" smtClean="0"/>
              <a:t>Learning Objectives- Learners will</a:t>
            </a:r>
            <a:endParaRPr lang="en-GB" dirty="0"/>
          </a:p>
        </p:txBody>
      </p:sp>
      <p:sp>
        <p:nvSpPr>
          <p:cNvPr id="3" name="Content Placeholder 2"/>
          <p:cNvSpPr>
            <a:spLocks noGrp="1"/>
          </p:cNvSpPr>
          <p:nvPr>
            <p:ph idx="1"/>
          </p:nvPr>
        </p:nvSpPr>
        <p:spPr>
          <a:xfrm>
            <a:off x="457200" y="1600200"/>
            <a:ext cx="8229600" cy="4781128"/>
          </a:xfrm>
        </p:spPr>
        <p:txBody>
          <a:bodyPr>
            <a:normAutofit fontScale="62500" lnSpcReduction="20000"/>
          </a:bodyPr>
          <a:lstStyle/>
          <a:p>
            <a:r>
              <a:rPr lang="en-GB" dirty="0" smtClean="0"/>
              <a:t>Know and understand what it means to be ‘stateless’</a:t>
            </a:r>
          </a:p>
          <a:p>
            <a:r>
              <a:rPr lang="en-GB" dirty="0" smtClean="0"/>
              <a:t>Reflect on the benefits of living in a democracy, and having human rights</a:t>
            </a:r>
          </a:p>
          <a:p>
            <a:r>
              <a:rPr lang="en-GB" dirty="0" smtClean="0"/>
              <a:t>Understand the United Nations’ aim of Peace, justice and secure lives for all</a:t>
            </a:r>
          </a:p>
          <a:p>
            <a:r>
              <a:rPr lang="en-GB" dirty="0" smtClean="0"/>
              <a:t>use </a:t>
            </a:r>
            <a:r>
              <a:rPr lang="en-GB" dirty="0"/>
              <a:t>skills in group work: sharing, listening, and questioning</a:t>
            </a:r>
            <a:endParaRPr lang="en-GB" dirty="0" smtClean="0"/>
          </a:p>
          <a:p>
            <a:pPr>
              <a:buNone/>
            </a:pPr>
            <a:endParaRPr lang="en-GB" dirty="0" smtClean="0"/>
          </a:p>
          <a:p>
            <a:pPr>
              <a:buNone/>
            </a:pPr>
            <a:endParaRPr lang="en-GB" b="1" dirty="0" smtClean="0"/>
          </a:p>
          <a:p>
            <a:pPr>
              <a:buNone/>
            </a:pPr>
            <a:endParaRPr lang="en-GB" b="1" dirty="0"/>
          </a:p>
          <a:p>
            <a:pPr>
              <a:buNone/>
            </a:pPr>
            <a:r>
              <a:rPr lang="en-GB" b="1" dirty="0" smtClean="0"/>
              <a:t>Sustainable Development Goals </a:t>
            </a:r>
            <a:r>
              <a:rPr lang="en-GB" dirty="0" smtClean="0"/>
              <a:t>focus:</a:t>
            </a:r>
          </a:p>
          <a:p>
            <a:pPr marL="0" indent="0">
              <a:buNone/>
            </a:pPr>
            <a:r>
              <a:rPr lang="en-GB" dirty="0" smtClean="0">
                <a:solidFill>
                  <a:srgbClr val="FF0000"/>
                </a:solidFill>
              </a:rPr>
              <a:t>10.2    By 2030, empower and promote the social, economic and political inclusion of all, irrespective of age, sex, disability, race, ethnicity, origin, religion or economic or other status </a:t>
            </a:r>
          </a:p>
          <a:p>
            <a:pPr marL="0" indent="0">
              <a:buNone/>
            </a:pPr>
            <a:r>
              <a:rPr lang="en-GB" dirty="0" smtClean="0">
                <a:solidFill>
                  <a:schemeClr val="tx2"/>
                </a:solidFill>
              </a:rPr>
              <a:t>16.3   Promote the rule of law at the national and international levels and ensure equal access to justice for all;</a:t>
            </a:r>
          </a:p>
          <a:p>
            <a:pPr marL="0" indent="0">
              <a:buNone/>
            </a:pPr>
            <a:r>
              <a:rPr lang="en-GB" dirty="0" smtClean="0">
                <a:solidFill>
                  <a:schemeClr val="accent3">
                    <a:lumMod val="50000"/>
                  </a:schemeClr>
                </a:solidFill>
              </a:rPr>
              <a:t>16.b  Promote and enforce non-discriminatory laws and policies for sustainable development</a:t>
            </a:r>
          </a:p>
          <a:p>
            <a:pPr lvl="0">
              <a:spcBef>
                <a:spcPts val="0"/>
              </a:spcBef>
            </a:pPr>
            <a:endParaRPr lang="en-GB" dirty="0" smtClean="0"/>
          </a:p>
          <a:p>
            <a:pPr marL="0" lvl="0" indent="0">
              <a:spcBef>
                <a:spcPts val="0"/>
              </a:spcBef>
              <a:buNone/>
            </a:pPr>
            <a:endParaRPr lang="en-GB" dirty="0" smtClean="0"/>
          </a:p>
          <a:p>
            <a:endParaRPr lang="en-GB" dirty="0"/>
          </a:p>
        </p:txBody>
      </p:sp>
    </p:spTree>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179512" y="188640"/>
            <a:ext cx="8856984" cy="6336704"/>
          </a:xfrm>
          <a:prstGeom prst="rect">
            <a:avLst/>
          </a:prstGeom>
          <a:solidFill>
            <a:schemeClr val="bg1"/>
          </a:solidFill>
          <a:ln cmpd="sng">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Title 3"/>
          <p:cNvSpPr>
            <a:spLocks noGrp="1"/>
          </p:cNvSpPr>
          <p:nvPr>
            <p:ph type="title"/>
          </p:nvPr>
        </p:nvSpPr>
        <p:spPr/>
        <p:txBody>
          <a:bodyPr/>
          <a:lstStyle/>
          <a:p>
            <a:r>
              <a:rPr lang="en-GB" dirty="0" smtClean="0"/>
              <a:t>Belonging to our School</a:t>
            </a:r>
            <a:endParaRPr lang="en-GB" dirty="0"/>
          </a:p>
        </p:txBody>
      </p:sp>
      <p:sp>
        <p:nvSpPr>
          <p:cNvPr id="5" name="Content Placeholder 4"/>
          <p:cNvSpPr>
            <a:spLocks noGrp="1"/>
          </p:cNvSpPr>
          <p:nvPr>
            <p:ph idx="1"/>
          </p:nvPr>
        </p:nvSpPr>
        <p:spPr>
          <a:xfrm>
            <a:off x="457200" y="1600200"/>
            <a:ext cx="3538736" cy="4525963"/>
          </a:xfrm>
        </p:spPr>
        <p:txBody>
          <a:bodyPr/>
          <a:lstStyle/>
          <a:p>
            <a:pPr>
              <a:buNone/>
            </a:pPr>
            <a:r>
              <a:rPr lang="en-GB" dirty="0" smtClean="0"/>
              <a:t>Reminder of  </a:t>
            </a:r>
          </a:p>
          <a:p>
            <a:pPr>
              <a:buNone/>
            </a:pPr>
            <a:r>
              <a:rPr lang="en-GB" dirty="0" smtClean="0"/>
              <a:t>the examples </a:t>
            </a:r>
          </a:p>
          <a:p>
            <a:pPr>
              <a:buNone/>
            </a:pPr>
            <a:r>
              <a:rPr lang="en-GB" dirty="0" smtClean="0"/>
              <a:t>which helped us to know </a:t>
            </a:r>
          </a:p>
          <a:p>
            <a:pPr>
              <a:buNone/>
            </a:pPr>
            <a:r>
              <a:rPr lang="en-GB" dirty="0" smtClean="0"/>
              <a:t>that we belong to our school :</a:t>
            </a:r>
          </a:p>
          <a:p>
            <a:pPr>
              <a:buNone/>
            </a:pPr>
            <a:endParaRPr lang="en-GB" dirty="0" smtClean="0"/>
          </a:p>
          <a:p>
            <a:pPr>
              <a:buNone/>
            </a:pPr>
            <a:r>
              <a:rPr lang="en-GB" dirty="0" smtClean="0"/>
              <a:t>(Lesson1)</a:t>
            </a:r>
            <a:endParaRPr lang="en-GB" dirty="0"/>
          </a:p>
        </p:txBody>
      </p:sp>
      <p:pic>
        <p:nvPicPr>
          <p:cNvPr id="6" name="Picture 4"/>
          <p:cNvPicPr>
            <a:picLocks noChangeAspect="1" noChangeArrowheads="1"/>
          </p:cNvPicPr>
          <p:nvPr/>
        </p:nvPicPr>
        <p:blipFill>
          <a:blip r:embed="rId2" cstate="print"/>
          <a:srcRect l="15769" t="25219" r="52767" b="14735"/>
          <a:stretch>
            <a:fillRect/>
          </a:stretch>
        </p:blipFill>
        <p:spPr bwMode="auto">
          <a:xfrm>
            <a:off x="3995936" y="1412776"/>
            <a:ext cx="4669882" cy="5010582"/>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79512" y="188640"/>
            <a:ext cx="8856984" cy="6336704"/>
          </a:xfrm>
          <a:prstGeom prst="rect">
            <a:avLst/>
          </a:prstGeom>
          <a:solidFill>
            <a:schemeClr val="bg1"/>
          </a:solidFill>
          <a:ln cmpd="sng">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p:cNvSpPr>
            <a:spLocks noGrp="1"/>
          </p:cNvSpPr>
          <p:nvPr>
            <p:ph type="title"/>
          </p:nvPr>
        </p:nvSpPr>
        <p:spPr/>
        <p:txBody>
          <a:bodyPr>
            <a:normAutofit fontScale="90000"/>
          </a:bodyPr>
          <a:lstStyle/>
          <a:p>
            <a:r>
              <a:rPr lang="en-GB" dirty="0" smtClean="0"/>
              <a:t>Certificate of ‘Belonging to our School’</a:t>
            </a:r>
            <a:endParaRPr lang="en-GB" dirty="0"/>
          </a:p>
        </p:txBody>
      </p:sp>
      <p:pic>
        <p:nvPicPr>
          <p:cNvPr id="1027" name="Picture 3"/>
          <p:cNvPicPr>
            <a:picLocks noChangeAspect="1" noChangeArrowheads="1"/>
          </p:cNvPicPr>
          <p:nvPr/>
        </p:nvPicPr>
        <p:blipFill>
          <a:blip r:embed="rId2" cstate="print"/>
          <a:srcRect l="19643" t="14391" r="19479" b="9813"/>
          <a:stretch>
            <a:fillRect/>
          </a:stretch>
        </p:blipFill>
        <p:spPr bwMode="auto">
          <a:xfrm>
            <a:off x="467544" y="1124744"/>
            <a:ext cx="7920880" cy="5544616"/>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79512" y="188640"/>
            <a:ext cx="8856984" cy="6336704"/>
          </a:xfrm>
          <a:prstGeom prst="rect">
            <a:avLst/>
          </a:prstGeom>
          <a:solidFill>
            <a:schemeClr val="bg1"/>
          </a:solidFill>
          <a:ln cmpd="sng">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051" name="Picture 3"/>
          <p:cNvPicPr>
            <a:picLocks noChangeAspect="1" noChangeArrowheads="1"/>
          </p:cNvPicPr>
          <p:nvPr/>
        </p:nvPicPr>
        <p:blipFill>
          <a:blip r:embed="rId2" cstate="print"/>
          <a:srcRect l="19643" t="13407" r="19479" b="9813"/>
          <a:stretch>
            <a:fillRect/>
          </a:stretch>
        </p:blipFill>
        <p:spPr bwMode="auto">
          <a:xfrm>
            <a:off x="611560" y="764704"/>
            <a:ext cx="7920880" cy="5616624"/>
          </a:xfrm>
          <a:prstGeom prst="rect">
            <a:avLst/>
          </a:prstGeom>
          <a:noFill/>
          <a:ln w="9525">
            <a:solidFill>
              <a:schemeClr val="bg1">
                <a:lumMod val="75000"/>
              </a:schemeClr>
            </a:solidFill>
            <a:miter lim="800000"/>
            <a:headEnd/>
            <a:tailEnd/>
          </a:ln>
        </p:spPr>
      </p:pic>
    </p:spTree>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79512" y="188640"/>
            <a:ext cx="8856984" cy="6336704"/>
          </a:xfrm>
          <a:prstGeom prst="rect">
            <a:avLst/>
          </a:prstGeom>
          <a:solidFill>
            <a:schemeClr val="bg1"/>
          </a:solidFill>
          <a:ln cmpd="sng">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027" name="Picture 3"/>
          <p:cNvPicPr>
            <a:picLocks noChangeAspect="1" noChangeArrowheads="1"/>
          </p:cNvPicPr>
          <p:nvPr/>
        </p:nvPicPr>
        <p:blipFill>
          <a:blip r:embed="rId3" cstate="print"/>
          <a:srcRect l="14861" t="25391" r="52214" b="22438"/>
          <a:stretch>
            <a:fillRect/>
          </a:stretch>
        </p:blipFill>
        <p:spPr bwMode="auto">
          <a:xfrm>
            <a:off x="1043608" y="260648"/>
            <a:ext cx="6949280" cy="6190848"/>
          </a:xfrm>
          <a:prstGeom prst="rect">
            <a:avLst/>
          </a:prstGeom>
          <a:noFill/>
          <a:ln w="9525">
            <a:noFill/>
            <a:miter lim="800000"/>
            <a:headEnd/>
            <a:tailEnd/>
          </a:ln>
        </p:spPr>
      </p:pic>
      <p:sp>
        <p:nvSpPr>
          <p:cNvPr id="3" name="TextBox 2"/>
          <p:cNvSpPr txBox="1"/>
          <p:nvPr/>
        </p:nvSpPr>
        <p:spPr>
          <a:xfrm>
            <a:off x="4716016" y="3573016"/>
            <a:ext cx="4104456" cy="1200329"/>
          </a:xfrm>
          <a:prstGeom prst="rect">
            <a:avLst/>
          </a:prstGeom>
          <a:noFill/>
        </p:spPr>
        <p:txBody>
          <a:bodyPr wrap="square" rtlCol="0">
            <a:spAutoFit/>
          </a:bodyPr>
          <a:lstStyle/>
          <a:p>
            <a:pPr marL="342900" lvl="0" indent="-342900">
              <a:buFont typeface="+mj-lt"/>
              <a:buAutoNum type="arabicPeriod"/>
            </a:pPr>
            <a:r>
              <a:rPr lang="en-GB" b="1" dirty="0" smtClean="0">
                <a:solidFill>
                  <a:srgbClr val="0070C0"/>
                </a:solidFill>
              </a:rPr>
              <a:t>Sort them into a Diamond 9 shape</a:t>
            </a:r>
          </a:p>
          <a:p>
            <a:pPr marL="342900" lvl="0" indent="-342900">
              <a:buFont typeface="+mj-lt"/>
              <a:buAutoNum type="arabicPeriod"/>
            </a:pPr>
            <a:r>
              <a:rPr lang="en-GB" b="1" dirty="0" smtClean="0">
                <a:solidFill>
                  <a:srgbClr val="0070C0"/>
                </a:solidFill>
              </a:rPr>
              <a:t>Which aspects are </a:t>
            </a:r>
            <a:r>
              <a:rPr lang="en-GB" b="1" dirty="0" smtClean="0">
                <a:solidFill>
                  <a:schemeClr val="accent1">
                    <a:lumMod val="50000"/>
                  </a:schemeClr>
                </a:solidFill>
              </a:rPr>
              <a:t>the most important,</a:t>
            </a:r>
            <a:r>
              <a:rPr lang="en-GB" b="1" dirty="0" smtClean="0">
                <a:solidFill>
                  <a:srgbClr val="0070C0"/>
                </a:solidFill>
              </a:rPr>
              <a:t> do you think? </a:t>
            </a:r>
          </a:p>
          <a:p>
            <a:pPr marL="342900" lvl="0" indent="-342900">
              <a:buFont typeface="+mj-lt"/>
              <a:buAutoNum type="arabicPeriod"/>
            </a:pPr>
            <a:r>
              <a:rPr lang="en-GB" b="1" dirty="0" smtClean="0">
                <a:solidFill>
                  <a:srgbClr val="0070C0"/>
                </a:solidFill>
              </a:rPr>
              <a:t>Why are they more important?</a:t>
            </a:r>
            <a:endParaRPr lang="en-GB"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79512" y="188640"/>
            <a:ext cx="8856984" cy="6336704"/>
          </a:xfrm>
          <a:prstGeom prst="rect">
            <a:avLst/>
          </a:prstGeom>
          <a:solidFill>
            <a:schemeClr val="bg1"/>
          </a:solidFill>
          <a:ln cmpd="sng">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p:cNvSpPr>
            <a:spLocks noGrp="1"/>
          </p:cNvSpPr>
          <p:nvPr>
            <p:ph type="title"/>
          </p:nvPr>
        </p:nvSpPr>
        <p:spPr/>
        <p:txBody>
          <a:bodyPr/>
          <a:lstStyle/>
          <a:p>
            <a:r>
              <a:rPr lang="en-GB" dirty="0" smtClean="0"/>
              <a:t>Belonging to Nowhere</a:t>
            </a:r>
            <a:endParaRPr lang="en-GB" dirty="0"/>
          </a:p>
        </p:txBody>
      </p:sp>
      <p:sp>
        <p:nvSpPr>
          <p:cNvPr id="3" name="Content Placeholder 2"/>
          <p:cNvSpPr>
            <a:spLocks noGrp="1"/>
          </p:cNvSpPr>
          <p:nvPr>
            <p:ph idx="1"/>
          </p:nvPr>
        </p:nvSpPr>
        <p:spPr/>
        <p:txBody>
          <a:bodyPr/>
          <a:lstStyle/>
          <a:p>
            <a:pPr lvl="0"/>
            <a:r>
              <a:rPr lang="en-GB" dirty="0" smtClean="0"/>
              <a:t>What does it mean to </a:t>
            </a:r>
            <a:r>
              <a:rPr lang="en-GB" b="1" dirty="0" smtClean="0"/>
              <a:t>‘not belong’</a:t>
            </a:r>
            <a:r>
              <a:rPr lang="en-GB" dirty="0" smtClean="0"/>
              <a:t> anywhere? </a:t>
            </a:r>
          </a:p>
          <a:p>
            <a:pPr lvl="0"/>
            <a:r>
              <a:rPr lang="en-GB" dirty="0" smtClean="0"/>
              <a:t>What would that be like?</a:t>
            </a:r>
          </a:p>
          <a:p>
            <a:pPr lvl="0"/>
            <a:endParaRPr lang="en-GB" dirty="0" smtClean="0"/>
          </a:p>
          <a:p>
            <a:pPr lvl="0">
              <a:buNone/>
            </a:pPr>
            <a:r>
              <a:rPr lang="en-GB" dirty="0" smtClean="0"/>
              <a:t> </a:t>
            </a:r>
          </a:p>
          <a:p>
            <a:pPr lvl="0"/>
            <a:r>
              <a:rPr lang="en-GB" dirty="0" smtClean="0"/>
              <a:t>What might you miss out on, if you are living in a country that does not recognise that you </a:t>
            </a:r>
            <a:r>
              <a:rPr lang="en-GB" b="1" dirty="0" smtClean="0"/>
              <a:t>even exist</a:t>
            </a:r>
            <a:r>
              <a:rPr lang="en-GB" dirty="0" smtClean="0"/>
              <a:t>? </a:t>
            </a:r>
          </a:p>
          <a:p>
            <a:pPr>
              <a:buNone/>
            </a:pPr>
            <a:endParaRPr lang="en-GB" dirty="0"/>
          </a:p>
        </p:txBody>
      </p:sp>
    </p:spTree>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516</TotalTime>
  <Words>1449</Words>
  <Application>Microsoft Office PowerPoint</Application>
  <PresentationFormat>On-screen Show (4:3)</PresentationFormat>
  <Paragraphs>195</Paragraphs>
  <Slides>23</Slides>
  <Notes>9</Notes>
  <HiddenSlides>0</HiddenSlides>
  <MMClips>0</MMClips>
  <ScaleCrop>false</ScaleCrop>
  <HeadingPairs>
    <vt:vector size="4" baseType="variant">
      <vt:variant>
        <vt:lpstr>Theme</vt:lpstr>
      </vt:variant>
      <vt:variant>
        <vt:i4>1</vt:i4>
      </vt:variant>
      <vt:variant>
        <vt:lpstr>Slide Titles</vt:lpstr>
      </vt:variant>
      <vt:variant>
        <vt:i4>23</vt:i4>
      </vt:variant>
    </vt:vector>
  </HeadingPairs>
  <TitlesOfParts>
    <vt:vector size="24" baseType="lpstr">
      <vt:lpstr>Office Theme</vt:lpstr>
      <vt:lpstr>Asylum Seekers Lesson 5 </vt:lpstr>
      <vt:lpstr>PowerPoint Presentation</vt:lpstr>
      <vt:lpstr>Big ideas</vt:lpstr>
      <vt:lpstr>Learning Objectives- Learners will</vt:lpstr>
      <vt:lpstr>Belonging to our School</vt:lpstr>
      <vt:lpstr>Certificate of ‘Belonging to our School’</vt:lpstr>
      <vt:lpstr>PowerPoint Presentation</vt:lpstr>
      <vt:lpstr>PowerPoint Presentation</vt:lpstr>
      <vt:lpstr>Belonging to Nowhere</vt:lpstr>
      <vt:lpstr>PowerPoint Presentation</vt:lpstr>
      <vt:lpstr>I Belong - UK</vt:lpstr>
      <vt:lpstr>Statelessness</vt:lpstr>
      <vt:lpstr>PowerPoint Presentation</vt:lpstr>
      <vt:lpstr>PowerPoint Presentation</vt:lpstr>
      <vt:lpstr>Why might someone  become ‘Stateless’?</vt:lpstr>
      <vt:lpstr>People who are being made Stateless</vt:lpstr>
      <vt:lpstr>#IBelong Campaign</vt:lpstr>
      <vt:lpstr>Preventing Childhood Statelessness</vt:lpstr>
      <vt:lpstr>Birth registration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Session 1</dc:title>
  <dc:creator>Alison Clark</dc:creator>
  <cp:lastModifiedBy>Jacquie</cp:lastModifiedBy>
  <cp:revision>55</cp:revision>
  <dcterms:created xsi:type="dcterms:W3CDTF">2018-04-04T16:00:42Z</dcterms:created>
  <dcterms:modified xsi:type="dcterms:W3CDTF">2019-06-24T19:34:07Z</dcterms:modified>
</cp:coreProperties>
</file>